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6858000" cx="12192000"/>
  <p:notesSz cx="6858000" cy="9144000"/>
  <p:embeddedFontLst>
    <p:embeddedFont>
      <p:font typeface="Tahoma"/>
      <p:regular r:id="rId24"/>
      <p:bold r:id="rId25"/>
    </p:embeddedFont>
    <p:embeddedFont>
      <p:font typeface="Roboto Condensed"/>
      <p:regular r:id="rId26"/>
      <p:bold r:id="rId27"/>
      <p:italic r:id="rId28"/>
      <p:boldItalic r:id="rId29"/>
    </p:embeddedFont>
    <p:embeddedFont>
      <p:font typeface="Helvetica Neue"/>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34" roundtripDataSignature="AMtx7mjPYtXuS3HW8Dt5BtDDqEs0ibNEz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Tahoma-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Condensed-regular.fntdata"/><Relationship Id="rId25" Type="http://schemas.openxmlformats.org/officeDocument/2006/relationships/font" Target="fonts/Tahoma-bold.fntdata"/><Relationship Id="rId28" Type="http://schemas.openxmlformats.org/officeDocument/2006/relationships/font" Target="fonts/RobotoCondensed-italic.fntdata"/><Relationship Id="rId27" Type="http://schemas.openxmlformats.org/officeDocument/2006/relationships/font" Target="fonts/RobotoCondensed-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Condensed-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HelveticaNeue-bold.fntdata"/><Relationship Id="rId30" Type="http://schemas.openxmlformats.org/officeDocument/2006/relationships/font" Target="fonts/HelveticaNeue-regular.fntdata"/><Relationship Id="rId11" Type="http://schemas.openxmlformats.org/officeDocument/2006/relationships/slide" Target="slides/slide6.xml"/><Relationship Id="rId33" Type="http://schemas.openxmlformats.org/officeDocument/2006/relationships/font" Target="fonts/HelveticaNeue-boldItalic.fntdata"/><Relationship Id="rId10" Type="http://schemas.openxmlformats.org/officeDocument/2006/relationships/slide" Target="slides/slide5.xml"/><Relationship Id="rId32" Type="http://schemas.openxmlformats.org/officeDocument/2006/relationships/font" Target="fonts/HelveticaNeue-italic.fntdata"/><Relationship Id="rId13" Type="http://schemas.openxmlformats.org/officeDocument/2006/relationships/slide" Target="slides/slide8.xml"/><Relationship Id="rId12" Type="http://schemas.openxmlformats.org/officeDocument/2006/relationships/slide" Target="slides/slide7.xml"/><Relationship Id="rId34" Type="http://customschemas.google.com/relationships/presentationmetadata" Target="meta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CA"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CA"/>
              <a:t>On garde en tête qu’il faut garder de façon générale 200m de distance avec tous les mammifères marins.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fr-CA"/>
              <a:t>Pourquoi faut-il garder </a:t>
            </a:r>
            <a:r>
              <a:rPr b="1" lang="fr-CA"/>
              <a:t>400m</a:t>
            </a:r>
            <a:r>
              <a:rPr b="1" lang="fr-CA"/>
              <a:t> avec les bélugas?</a:t>
            </a:r>
            <a:endParaRPr/>
          </a:p>
          <a:p>
            <a:pPr indent="0" lvl="0" marL="0" rtl="0" algn="l">
              <a:lnSpc>
                <a:spcPct val="100000"/>
              </a:lnSpc>
              <a:spcBef>
                <a:spcPts val="0"/>
              </a:spcBef>
              <a:spcAft>
                <a:spcPts val="0"/>
              </a:spcAft>
              <a:buSzPts val="1400"/>
              <a:buNone/>
            </a:pPr>
            <a:r>
              <a:rPr lang="fr-CA"/>
              <a:t>La population de Bélugas du Saint-Laurent compte environ 900 individus (1). Dans les années 1900 on estime qu’il devait y avoir entre 7800 et 10 100 individus (2). Aujourd’hui cette population est en rétablissement. C’est pour cela qu’il faut garder cette distance afin d’éviter les dérangements et contribuer au rétablissement de cette espèce.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CA"/>
              <a:t>Ici, j’ai un rappel des distances qu’il faut garder avec les mammifères marins. Le site de baleine en direct est également une mine d’informations sur les mammifères marins. </a:t>
            </a:r>
            <a:endParaRPr/>
          </a:p>
          <a:p>
            <a:pPr indent="0" lvl="0" marL="0" rtl="0" algn="l">
              <a:lnSpc>
                <a:spcPct val="100000"/>
              </a:lnSpc>
              <a:spcBef>
                <a:spcPts val="0"/>
              </a:spcBef>
              <a:spcAft>
                <a:spcPts val="0"/>
              </a:spcAft>
              <a:buSzPts val="1400"/>
              <a:buNone/>
            </a:pPr>
            <a:r>
              <a:t/>
            </a:r>
            <a:endParaRPr/>
          </a:p>
          <a:p>
            <a:pPr indent="-228600" lvl="0" marL="228600" rtl="0" algn="l">
              <a:lnSpc>
                <a:spcPct val="100000"/>
              </a:lnSpc>
              <a:spcBef>
                <a:spcPts val="0"/>
              </a:spcBef>
              <a:spcAft>
                <a:spcPts val="0"/>
              </a:spcAft>
              <a:buSzPts val="1400"/>
              <a:buAutoNum type="arabicParenBoth"/>
            </a:pPr>
            <a:r>
              <a:rPr lang="fr-CA"/>
              <a:t>https://baleinesendirect.org/decouvrir/especes-baleines-saint-laurent/13-especes/beluga/</a:t>
            </a:r>
            <a:endParaRPr/>
          </a:p>
          <a:p>
            <a:pPr indent="-228600" lvl="0" marL="228600" rtl="0" algn="l">
              <a:lnSpc>
                <a:spcPct val="100000"/>
              </a:lnSpc>
              <a:spcBef>
                <a:spcPts val="0"/>
              </a:spcBef>
              <a:spcAft>
                <a:spcPts val="0"/>
              </a:spcAft>
              <a:buSzPts val="1400"/>
              <a:buAutoNum type="arabicParenBoth"/>
            </a:pPr>
            <a:r>
              <a:rPr lang="fr-CA"/>
              <a:t>https://www3.mffp.gouv.qc.ca/faune/especes/menacees/fiche.asp?noEsp=3</a:t>
            </a:r>
            <a:endParaRPr/>
          </a:p>
        </p:txBody>
      </p:sp>
      <p:sp>
        <p:nvSpPr>
          <p:cNvPr id="178" name="Google Shape;17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CA"/>
              <a:t>Qu’est-ce qu’on fait?</a:t>
            </a:r>
            <a:endParaRPr/>
          </a:p>
          <a:p>
            <a:pPr indent="0" lvl="0" marL="0" rtl="0" algn="l">
              <a:lnSpc>
                <a:spcPct val="100000"/>
              </a:lnSpc>
              <a:spcBef>
                <a:spcPts val="0"/>
              </a:spcBef>
              <a:spcAft>
                <a:spcPts val="0"/>
              </a:spcAft>
              <a:buSzPts val="1400"/>
              <a:buNone/>
            </a:pPr>
            <a:r>
              <a:rPr lang="fr-CA"/>
              <a:t>Si on voit un mammifère marin en détresse, échoué vivant ou mort, que ce soit une baleine ou un phoque, il faut appeler au </a:t>
            </a:r>
            <a:r>
              <a:rPr b="0" i="0" lang="fr-CA">
                <a:solidFill>
                  <a:srgbClr val="112A41"/>
                </a:solidFill>
                <a:latin typeface="Roboto Condensed"/>
                <a:ea typeface="Roboto Condensed"/>
                <a:cs typeface="Roboto Condensed"/>
                <a:sym typeface="Roboto Condensed"/>
              </a:rPr>
              <a:t>1-877-722-5346. C’est le numéro d’urgence du réseau mammifères marin.</a:t>
            </a:r>
            <a:r>
              <a:rPr lang="fr-CA"/>
              <a:t> Le Comité ZIP Gaspésie est également formé pour répondre à ces urgences.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CA"/>
              <a:t>Cet organisme fonctionne avec un réseau des bénévoles qui s’étendent sur toutes les zones riveraines du Saint-Laurent allant de Québec jusqu’en Gaspésie et Les îles Mingan. Ce sont des personnes avec une formation pour venir en aide aux mammifères marins qui en auraient besoin. Ce réseau vise à mieux documenter les incidents qui impliquent des mammifères marins afin de les prévenir dans le futur. Les prises d’échantillons sur les carcasses sont assurées par ces bénévoles.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CA"/>
              <a:t>C’est important de les appeler au lieu d’intervenir parce que ça peut être dangereux pour nous et pour les mammifères.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CA"/>
              <a:t>Anecdote : Une fois, le chien de mon amie a ramené un os dans sa bouche lorsqu’on le promenait à la plage. Cet os avait une grosse étiquette bleue qu’on a réussi à voir au travers des dents du chien. L’étiquette venait du réseau urgences mammifères marins et il y avait un numéro de téléphone et un code unique. J’ai appelé et la bénévole basée à Rimouski est venue chercher l’étiquette, elle nous avait dit que ça appartenait à un marsouin commun échoué plus tôt dans l’été. Elle avait déjà pris tous les échantillons nécessaires alors elle a laissé l’os sur place. *Cette histoire est une anecdote qui vise à illustrer comment l’organisme fonctionne* </a:t>
            </a:r>
            <a:endParaRPr/>
          </a:p>
        </p:txBody>
      </p:sp>
      <p:sp>
        <p:nvSpPr>
          <p:cNvPr id="184" name="Google Shape;18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A"/>
              <a:t>Pique-nique sur la plage. C’est vraiment une belle activité d’été à faire. </a:t>
            </a:r>
            <a:r>
              <a:rPr b="1" lang="fr-CA"/>
              <a:t>Qui a déjà fait ça?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fr-CA"/>
              <a:t>Quels animaux peut-on rencontrer pendant notre journée à la plage?</a:t>
            </a:r>
            <a:endParaRPr/>
          </a:p>
          <a:p>
            <a:pPr indent="0" lvl="0" marL="0" rtl="0" algn="l">
              <a:lnSpc>
                <a:spcPct val="100000"/>
              </a:lnSpc>
              <a:spcBef>
                <a:spcPts val="0"/>
              </a:spcBef>
              <a:spcAft>
                <a:spcPts val="0"/>
              </a:spcAft>
              <a:buSzPts val="1400"/>
              <a:buNone/>
            </a:pPr>
            <a:r>
              <a:rPr lang="fr-CA"/>
              <a:t>Des moustiques, des mollusques, des bivalves, des oiseaux, des mouettes, des goélands, etc.</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fr-CA"/>
              <a:t>Comment peut-on faire attention à cette faune?</a:t>
            </a:r>
            <a:endParaRPr/>
          </a:p>
          <a:p>
            <a:pPr indent="0" lvl="0" marL="0" rtl="0" algn="l">
              <a:lnSpc>
                <a:spcPct val="100000"/>
              </a:lnSpc>
              <a:spcBef>
                <a:spcPts val="0"/>
              </a:spcBef>
              <a:spcAft>
                <a:spcPts val="0"/>
              </a:spcAft>
              <a:buSzPts val="1400"/>
              <a:buNone/>
            </a:pPr>
            <a:r>
              <a:rPr lang="fr-CA"/>
              <a:t>En ramassant nos déchets, ne pas nourrir les animaux, ne pas piétiner la bande riveraine et respecter les sentiers. L’impact positif de ces actions est de diminuer l’érosion en favorisant la croissance des végétaux et de diminuer le dérangement sur la faune, assurant ainsi la santé du milieu côtier. </a:t>
            </a:r>
            <a:endParaRPr/>
          </a:p>
          <a:p>
            <a:pPr indent="0" lvl="0" marL="0" rtl="0" algn="l">
              <a:lnSpc>
                <a:spcPct val="100000"/>
              </a:lnSpc>
              <a:spcBef>
                <a:spcPts val="0"/>
              </a:spcBef>
              <a:spcAft>
                <a:spcPts val="0"/>
              </a:spcAft>
              <a:buSzPts val="1400"/>
              <a:buNone/>
            </a:pPr>
            <a:r>
              <a:rPr lang="fr-CA"/>
              <a:t>On garde nos chiens en laisse pour éviter qu’ils courent après la faune locale. On n'essaie pas d’approcher avec des drones. </a:t>
            </a:r>
            <a:endParaRPr/>
          </a:p>
          <a:p>
            <a:pPr indent="0" lvl="0" marL="0" rtl="0" algn="l">
              <a:lnSpc>
                <a:spcPct val="100000"/>
              </a:lnSpc>
              <a:spcBef>
                <a:spcPts val="0"/>
              </a:spcBef>
              <a:spcAft>
                <a:spcPts val="0"/>
              </a:spcAft>
              <a:buSzPts val="1400"/>
              <a:buNone/>
            </a:pPr>
            <a:r>
              <a:rPr lang="fr-CA"/>
              <a:t> </a:t>
            </a:r>
            <a:endParaRPr/>
          </a:p>
          <a:p>
            <a:pPr indent="0" lvl="0" marL="0" rtl="0" algn="l">
              <a:lnSpc>
                <a:spcPct val="100000"/>
              </a:lnSpc>
              <a:spcBef>
                <a:spcPts val="0"/>
              </a:spcBef>
              <a:spcAft>
                <a:spcPts val="0"/>
              </a:spcAft>
              <a:buSzPts val="1400"/>
              <a:buNone/>
            </a:pPr>
            <a:r>
              <a:rPr lang="fr-CA"/>
              <a:t>De façon générale, on garde en tête </a:t>
            </a:r>
            <a:r>
              <a:rPr b="1" lang="fr-CA"/>
              <a:t>qu’on peut tout à fait profiter de l’endroit en le gardant intact</a:t>
            </a:r>
            <a:r>
              <a:rPr lang="fr-CA"/>
              <a:t>. Ça permet une meilleure cohabitation entre la nature et nous!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93" name="Google Shape;19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CA"/>
              <a:t>Avez-vous d’autres idées d’activités qu’on peut faire dehors ou on risque de croiser de la faune?</a:t>
            </a:r>
            <a:endParaRPr/>
          </a:p>
          <a:p>
            <a:pPr indent="0" lvl="0" marL="0" rtl="0" algn="l">
              <a:lnSpc>
                <a:spcPct val="100000"/>
              </a:lnSpc>
              <a:spcBef>
                <a:spcPts val="0"/>
              </a:spcBef>
              <a:spcAft>
                <a:spcPts val="0"/>
              </a:spcAft>
              <a:buSzPts val="1400"/>
              <a:buNone/>
            </a:pPr>
            <a:r>
              <a:rPr lang="fr-CA"/>
              <a:t>Nous avons noté les activités que vous nous avez suggérées. En regardant ces activités, quels animaux on peut croiser lors de ces activités?</a:t>
            </a:r>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chemeClr val="dk1"/>
              </a:buClr>
              <a:buSzPts val="1800"/>
              <a:buFont typeface="Calibri"/>
              <a:buNone/>
            </a:pPr>
            <a:r>
              <a:rPr b="1" lang="fr-CA"/>
              <a:t>Comment feriez-vous pour ne pas créer de dérangement lors de vos activités avec ces espèces?</a:t>
            </a:r>
            <a:endParaRPr/>
          </a:p>
          <a:p>
            <a:pPr indent="0" lvl="0" marL="0" marR="0" rtl="0" algn="l">
              <a:lnSpc>
                <a:spcPct val="100000"/>
              </a:lnSpc>
              <a:spcBef>
                <a:spcPts val="0"/>
              </a:spcBef>
              <a:spcAft>
                <a:spcPts val="0"/>
              </a:spcAft>
              <a:buClr>
                <a:schemeClr val="dk1"/>
              </a:buClr>
              <a:buSzPts val="1800"/>
              <a:buFont typeface="Calibri"/>
              <a:buNone/>
            </a:pPr>
            <a:r>
              <a:rPr b="0" lang="fr-CA"/>
              <a:t>*Rebondir sur les réponses des jeunes*</a:t>
            </a:r>
            <a:endParaRPr/>
          </a:p>
          <a:p>
            <a:pPr indent="0" lvl="0" marL="0" rtl="0" algn="l">
              <a:lnSpc>
                <a:spcPct val="100000"/>
              </a:lnSpc>
              <a:spcBef>
                <a:spcPts val="0"/>
              </a:spcBef>
              <a:spcAft>
                <a:spcPts val="0"/>
              </a:spcAft>
              <a:buSzPts val="1400"/>
              <a:buNone/>
            </a:pPr>
            <a:r>
              <a:t/>
            </a:r>
            <a:endParaRPr/>
          </a:p>
        </p:txBody>
      </p:sp>
      <p:sp>
        <p:nvSpPr>
          <p:cNvPr id="203" name="Google Shape;203;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fr-CA" sz="1800" u="sng">
                <a:latin typeface="Helvetica Neue"/>
                <a:ea typeface="Helvetica Neue"/>
                <a:cs typeface="Helvetica Neue"/>
                <a:sym typeface="Helvetica Neue"/>
              </a:rPr>
              <a:t>Partie 3 : Rallye de la biodiversité!</a:t>
            </a:r>
            <a:endParaRPr b="1" sz="1800" u="sng"/>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CA"/>
              <a:t>Alors, la prochaine étape consiste à faire un rallye pour mieux connaître les espèces qui composent un littoral en santé. On va également apprendre à reconnaître les principales espèces exotiques envahissantes qu’on retrouve par ici.</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10" name="Google Shape;21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fr-CA"/>
              <a:t>La prochaine activité consiste à reconnaître des espèces et dire si elles sont envahissantes ou non. À gauche se trouve un exemple d’une des stations et à droite, une fiche du carnet de biodiversité à remplir. </a:t>
            </a:r>
            <a:endParaRPr/>
          </a:p>
          <a:p>
            <a:pPr indent="0" lvl="0" marL="0" marR="0" rtl="0" algn="l">
              <a:lnSpc>
                <a:spcPct val="100000"/>
              </a:lnSpc>
              <a:spcBef>
                <a:spcPts val="0"/>
              </a:spcBef>
              <a:spcAft>
                <a:spcPts val="0"/>
              </a:spcAft>
              <a:buClr>
                <a:srgbClr val="000000"/>
              </a:buClr>
              <a:buSzPts val="1400"/>
              <a:buFont typeface="Arial"/>
              <a:buNone/>
            </a:pPr>
            <a:r>
              <a:rPr lang="fr-CA"/>
              <a:t>On peut faire référence à la page 11 de la BD où les personnages rencontrent l’avis de recherche du roseau commun. Les jeunes peuvent jouer aux shérifs comme Bob et Milo!</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fr-CA"/>
              <a:t>8 Stations</a:t>
            </a:r>
            <a:endParaRPr/>
          </a:p>
          <a:p>
            <a:pPr indent="0" lvl="0" marL="0" rtl="0" algn="l">
              <a:lnSpc>
                <a:spcPct val="100000"/>
              </a:lnSpc>
              <a:spcBef>
                <a:spcPts val="0"/>
              </a:spcBef>
              <a:spcAft>
                <a:spcPts val="0"/>
              </a:spcAft>
              <a:buSzPts val="1400"/>
              <a:buNone/>
            </a:pPr>
            <a:r>
              <a:rPr lang="fr-CA"/>
              <a:t>Chaque station présente une espèce trouvée dans son milieu naturel. À l’aide des descriptions des stations, remplissez votre carnet de biodiversité.  L’espèce devant vous est-elle envahissante?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CA"/>
              <a:t>Lors de chaque station, vous devrez marquer dans votre fiche d’espèce:</a:t>
            </a:r>
            <a:endParaRPr/>
          </a:p>
          <a:p>
            <a:pPr indent="0" lvl="0" marL="0" rtl="0" algn="l">
              <a:lnSpc>
                <a:spcPct val="100000"/>
              </a:lnSpc>
              <a:spcBef>
                <a:spcPts val="0"/>
              </a:spcBef>
              <a:spcAft>
                <a:spcPts val="0"/>
              </a:spcAft>
              <a:buSzPts val="1400"/>
              <a:buNone/>
            </a:pPr>
            <a:r>
              <a:rPr lang="fr-CA"/>
              <a:t>Le nom de l’espèce</a:t>
            </a:r>
            <a:endParaRPr/>
          </a:p>
          <a:p>
            <a:pPr indent="0" lvl="0" marL="0" rtl="0" algn="l">
              <a:lnSpc>
                <a:spcPct val="100000"/>
              </a:lnSpc>
              <a:spcBef>
                <a:spcPts val="0"/>
              </a:spcBef>
              <a:spcAft>
                <a:spcPts val="0"/>
              </a:spcAft>
              <a:buSzPts val="1400"/>
              <a:buNone/>
            </a:pPr>
            <a:r>
              <a:rPr lang="fr-CA"/>
              <a:t>Ses traits particuliers. Gros rameaux en arbustes, fleurs blanches, tige ligneuse, etc. Qu’est-ce qui vous permet de bien identifier cette espèce?</a:t>
            </a:r>
            <a:endParaRPr/>
          </a:p>
          <a:p>
            <a:pPr indent="0" lvl="0" marL="0" rtl="0" algn="l">
              <a:lnSpc>
                <a:spcPct val="100000"/>
              </a:lnSpc>
              <a:spcBef>
                <a:spcPts val="0"/>
              </a:spcBef>
              <a:spcAft>
                <a:spcPts val="0"/>
              </a:spcAft>
              <a:buSzPts val="1400"/>
              <a:buNone/>
            </a:pPr>
            <a:r>
              <a:rPr lang="fr-CA"/>
              <a:t>Son type d’habitat. </a:t>
            </a:r>
            <a:r>
              <a:rPr b="0" lang="fr-CA"/>
              <a:t>Où est-ce qu’on risque de trouver cette espèce? Dans quels types d’endroits s’installe cette espèce?</a:t>
            </a:r>
            <a:endParaRPr b="0"/>
          </a:p>
          <a:p>
            <a:pPr indent="0" lvl="0" marL="0" rtl="0" algn="l">
              <a:lnSpc>
                <a:spcPct val="100000"/>
              </a:lnSpc>
              <a:spcBef>
                <a:spcPts val="0"/>
              </a:spcBef>
              <a:spcAft>
                <a:spcPts val="0"/>
              </a:spcAft>
              <a:buSzPts val="1400"/>
              <a:buNone/>
            </a:pPr>
            <a:r>
              <a:rPr lang="fr-CA"/>
              <a:t>Selon la description de l’écologie, déduisez si l’espèce de la station contribue ou non à la biodiversité côtière.</a:t>
            </a:r>
            <a:endParaRPr/>
          </a:p>
          <a:p>
            <a:pPr indent="0" lvl="0" marL="0" marR="0" rtl="0" algn="l">
              <a:lnSpc>
                <a:spcPct val="100000"/>
              </a:lnSpc>
              <a:spcBef>
                <a:spcPts val="0"/>
              </a:spcBef>
              <a:spcAft>
                <a:spcPts val="0"/>
              </a:spcAft>
              <a:buClr>
                <a:srgbClr val="000000"/>
              </a:buClr>
              <a:buSzPts val="1400"/>
              <a:buFont typeface="Arial"/>
              <a:buNone/>
            </a:pPr>
            <a:r>
              <a:rPr lang="fr-CA"/>
              <a:t>De plus, vous avez un espace pour faire un croquis de ce que cette plante à l’air pour vous.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fr-CA"/>
              <a:t>Dans ces stations, 3 espèces bénéfiques à la biodiversité se cachent. Saurez-vous différencier les espèces envahissantes des espèces bénéfiques?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CA"/>
              <a:t>Durant l’activité, se promener aux différentes stations pour s’assurer que les élèves comprennent bien l’exercice. Répondre à leurs questions et leur expliquer les mots qu’ils ne comprennent pas (herbiers, tempéré, etc.).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19" name="Google Shape;219;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CA"/>
              <a:t>Réponse! </a:t>
            </a:r>
            <a:endParaRPr b="1"/>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fr-CA"/>
              <a:t>Alors, parmi les 8 stations, lesquelles sont envahissantes?</a:t>
            </a:r>
            <a:endParaRPr/>
          </a:p>
          <a:p>
            <a:pPr indent="0" lvl="0" marL="0" rtl="0" algn="l">
              <a:lnSpc>
                <a:spcPct val="100000"/>
              </a:lnSpc>
              <a:spcBef>
                <a:spcPts val="0"/>
              </a:spcBef>
              <a:spcAft>
                <a:spcPts val="0"/>
              </a:spcAft>
              <a:buSzPts val="1400"/>
              <a:buNone/>
            </a:pPr>
            <a:r>
              <a:rPr lang="fr-CA"/>
              <a:t>Ascidie jaune, Renouée du Japon, Crabe vert, Roseau commun, Caprelle japonaise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29" name="Google Shape;22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fr-CA"/>
              <a:t>Lesquelles de ces espèces contribuent le plus à une saine biodiversité?</a:t>
            </a:r>
            <a:endParaRPr/>
          </a:p>
          <a:p>
            <a:pPr indent="0" lvl="0" marL="0" rtl="0" algn="l">
              <a:lnSpc>
                <a:spcPct val="100000"/>
              </a:lnSpc>
              <a:spcBef>
                <a:spcPts val="0"/>
              </a:spcBef>
              <a:spcAft>
                <a:spcPts val="0"/>
              </a:spcAft>
              <a:buSzPts val="1400"/>
              <a:buNone/>
            </a:pPr>
            <a:r>
              <a:rPr lang="fr-CA"/>
              <a:t>Le zostère, la mertensie maritime et le plantain marin</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lang="fr-CA"/>
              <a:t>La</a:t>
            </a:r>
            <a:r>
              <a:rPr b="1" lang="fr-CA"/>
              <a:t> spartine alterniflore </a:t>
            </a:r>
            <a:r>
              <a:rPr lang="fr-CA"/>
              <a:t>favorise la fixation des sédiments en plus grande quantité et à un rythme accéléré.</a:t>
            </a:r>
            <a:endParaRPr/>
          </a:p>
          <a:p>
            <a:pPr indent="0" lvl="0" marL="0" rtl="0" algn="l">
              <a:lnSpc>
                <a:spcPct val="100000"/>
              </a:lnSpc>
              <a:spcBef>
                <a:spcPts val="0"/>
              </a:spcBef>
              <a:spcAft>
                <a:spcPts val="0"/>
              </a:spcAft>
              <a:buSzPts val="1400"/>
              <a:buNone/>
            </a:pPr>
            <a:r>
              <a:rPr b="1" lang="fr-CA"/>
              <a:t>La zostère</a:t>
            </a:r>
            <a:r>
              <a:rPr lang="fr-CA"/>
              <a:t> </a:t>
            </a:r>
            <a:r>
              <a:rPr lang="fr-CA"/>
              <a:t>crée de grands herbiers aquatiques, de grande superficie </a:t>
            </a:r>
            <a:r>
              <a:rPr lang="fr-CA"/>
              <a:t>capable de faire vivre une grande variété d’algues et d’invertébrés, qui constituent une grande source de nourriture pour plein d’espèces comme les poissons et les oiseaux. </a:t>
            </a:r>
            <a:endParaRPr/>
          </a:p>
          <a:p>
            <a:pPr indent="0" lvl="0" marL="0" rtl="0" algn="l">
              <a:lnSpc>
                <a:spcPct val="100000"/>
              </a:lnSpc>
              <a:spcBef>
                <a:spcPts val="0"/>
              </a:spcBef>
              <a:spcAft>
                <a:spcPts val="0"/>
              </a:spcAft>
              <a:buSzPts val="1400"/>
              <a:buNone/>
            </a:pPr>
            <a:r>
              <a:rPr lang="fr-CA"/>
              <a:t>Le </a:t>
            </a:r>
            <a:r>
              <a:rPr b="1" lang="fr-CA"/>
              <a:t>plantain marin </a:t>
            </a:r>
            <a:r>
              <a:rPr lang="fr-CA"/>
              <a:t>est également comestible. Ses rhizomes permettent de s’accrocher aux plages et protéger ainsi le littoral de l’érosion.</a:t>
            </a:r>
            <a:endParaRPr/>
          </a:p>
          <a:p>
            <a:pPr indent="0" lvl="0" marL="0" rtl="0" algn="l">
              <a:lnSpc>
                <a:spcPct val="100000"/>
              </a:lnSpc>
              <a:spcBef>
                <a:spcPts val="0"/>
              </a:spcBef>
              <a:spcAft>
                <a:spcPts val="0"/>
              </a:spcAft>
              <a:buSzPts val="1400"/>
              <a:buNone/>
            </a:pPr>
            <a:r>
              <a:t/>
            </a:r>
            <a:endParaRPr/>
          </a:p>
        </p:txBody>
      </p:sp>
      <p:sp>
        <p:nvSpPr>
          <p:cNvPr id="241" name="Google Shape;241;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A"/>
              <a:t>Merci tout le monde!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CA"/>
              <a:t>Vous savez maintenant reconnaître un milieu avec une grande biodiversité et la façon dont il faut en prendre soin. </a:t>
            </a:r>
            <a:endParaRPr/>
          </a:p>
          <a:p>
            <a:pPr indent="0" lvl="0" marL="0" rtl="0" algn="l">
              <a:lnSpc>
                <a:spcPct val="100000"/>
              </a:lnSpc>
              <a:spcBef>
                <a:spcPts val="0"/>
              </a:spcBef>
              <a:spcAft>
                <a:spcPts val="0"/>
              </a:spcAft>
              <a:buSzPts val="1400"/>
              <a:buNone/>
            </a:pPr>
            <a:r>
              <a:rPr lang="fr-CA"/>
              <a:t>N'oubliez pas que nos interactions avec les milieux naturels ont un impact sur ceux-ci, alors il est très important de garder nos visites sans traces afin que plein d’autres animaux puissent profiter des endroits</a:t>
            </a:r>
            <a:r>
              <a:rPr lang="fr-CA"/>
              <a:t> où o</a:t>
            </a:r>
            <a:r>
              <a:rPr lang="fr-CA"/>
              <a:t>n s’est nous-mêmes reposés!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CA"/>
              <a:t>Rappelez ces règles à votre famille et ami.e.s afin de pouvoir être plus de personnes à protéger les zones côtières!</a:t>
            </a:r>
            <a:endParaRPr/>
          </a:p>
        </p:txBody>
      </p:sp>
      <p:sp>
        <p:nvSpPr>
          <p:cNvPr id="253" name="Google Shape;253;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800"/>
              <a:buFont typeface="Helvetica Neue"/>
              <a:buNone/>
            </a:pPr>
            <a:r>
              <a:rPr b="1" lang="fr-CA" sz="1800" u="sng">
                <a:latin typeface="Helvetica Neue"/>
                <a:ea typeface="Helvetica Neue"/>
                <a:cs typeface="Helvetica Neue"/>
                <a:sym typeface="Helvetica Neue"/>
              </a:rPr>
              <a:t>Partie 1 : Introduction à la biodiversité</a:t>
            </a:r>
            <a:endParaRPr/>
          </a:p>
          <a:p>
            <a:pPr indent="0" lvl="0" marL="0" rtl="0" algn="l">
              <a:lnSpc>
                <a:spcPct val="100000"/>
              </a:lnSpc>
              <a:spcBef>
                <a:spcPts val="0"/>
              </a:spcBef>
              <a:spcAft>
                <a:spcPts val="0"/>
              </a:spcAft>
              <a:buSzPts val="1400"/>
              <a:buNone/>
            </a:pPr>
            <a:r>
              <a:rPr lang="fr-CA"/>
              <a:t>Aujourd’hui, nous allons parler de la biodiversité et pourquoi c’est important.</a:t>
            </a:r>
            <a:endParaRPr/>
          </a:p>
          <a:p>
            <a:pPr indent="0" lvl="0" marL="0" rtl="0" algn="l">
              <a:lnSpc>
                <a:spcPct val="100000"/>
              </a:lnSpc>
              <a:spcBef>
                <a:spcPts val="0"/>
              </a:spcBef>
              <a:spcAft>
                <a:spcPts val="0"/>
              </a:spcAft>
              <a:buSzPts val="1400"/>
              <a:buNone/>
            </a:pPr>
            <a:r>
              <a:rPr b="1" lang="fr-CA"/>
              <a:t>Selon vous, c’est quoi la biodiversité?</a:t>
            </a:r>
            <a:endParaRPr/>
          </a:p>
          <a:p>
            <a:pPr indent="0" lvl="0" marL="0" rtl="0" algn="l">
              <a:lnSpc>
                <a:spcPct val="100000"/>
              </a:lnSpc>
              <a:spcBef>
                <a:spcPts val="0"/>
              </a:spcBef>
              <a:spcAft>
                <a:spcPts val="0"/>
              </a:spcAft>
              <a:buSzPts val="1400"/>
              <a:buNone/>
            </a:pPr>
            <a:r>
              <a:rPr lang="fr-CA"/>
              <a:t>*Noter les réponses des jeunes*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CA"/>
              <a:t>La biodiversité fait référence à toutes les formes de vie qui nous entourent. Une grande biodiversité, c’est l’indice d’un écosystème en bonne santé. Un milieu diversifié aura de meilleures chances de lutter contre les dangers comme l’érosion ou les espèces exotiques envahissantes (EEE).</a:t>
            </a:r>
            <a:endParaRPr/>
          </a:p>
          <a:p>
            <a:pPr indent="0" lvl="0" marL="0" rtl="0" algn="l">
              <a:lnSpc>
                <a:spcPct val="100000"/>
              </a:lnSpc>
              <a:spcBef>
                <a:spcPts val="0"/>
              </a:spcBef>
              <a:spcAft>
                <a:spcPts val="0"/>
              </a:spcAft>
              <a:buSzPts val="1400"/>
              <a:buNone/>
            </a:pPr>
            <a:r>
              <a:rPr lang="fr-CA"/>
              <a:t> </a:t>
            </a:r>
            <a:endParaRPr/>
          </a:p>
          <a:p>
            <a:pPr indent="0" lvl="0" marL="0" rtl="0" algn="l">
              <a:lnSpc>
                <a:spcPct val="100000"/>
              </a:lnSpc>
              <a:spcBef>
                <a:spcPts val="0"/>
              </a:spcBef>
              <a:spcAft>
                <a:spcPts val="0"/>
              </a:spcAft>
              <a:buSzPts val="1400"/>
              <a:buNone/>
            </a:pPr>
            <a:r>
              <a:rPr lang="fr-CA"/>
              <a:t>Donner des exemples : Est-ce qu’une roche fait partie de la biodiversité ?</a:t>
            </a:r>
            <a:endParaRPr/>
          </a:p>
          <a:p>
            <a:pPr indent="0" lvl="0" marL="0" rtl="0" algn="l">
              <a:lnSpc>
                <a:spcPct val="100000"/>
              </a:lnSpc>
              <a:spcBef>
                <a:spcPts val="0"/>
              </a:spcBef>
              <a:spcAft>
                <a:spcPts val="0"/>
              </a:spcAft>
              <a:buSzPts val="1400"/>
              <a:buNone/>
            </a:pPr>
            <a:r>
              <a:rPr lang="fr-CA"/>
              <a:t>Vous pouvez faire une comparaison avec notre société. Nous avons besoin de gens qui font un travail différent pour faire fonctionner une ville (pompier, enseignant, médecin…), comme un écosystème a besoin de sa biodiversité (espèces, individus différents car chacun apporte sa touche personnelle) pour être en bonne santé et bien fonctionner.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CA"/>
              <a:t>Aujourd’hui, nous allons voir à quoi ressemble un milieu avec une grande biodiversité, comment reconnaître une espèce envahissante d’une espèce indigène et comment nous pouvons favoriser des milieux forts en biodiversité!</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CA"/>
              <a:t>Avant de commencer, il faut définir quelques mots de vocabulaire que nous allons utiliser tout au long de l’atelier.</a:t>
            </a:r>
            <a:endParaRPr/>
          </a:p>
        </p:txBody>
      </p:sp>
      <p:sp>
        <p:nvSpPr>
          <p:cNvPr id="96" name="Google Shape;96;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A"/>
              <a:t>Alors, on va clarifier ce qu’est </a:t>
            </a:r>
            <a:r>
              <a:rPr b="1" lang="fr-CA"/>
              <a:t>une espèce indigène, </a:t>
            </a:r>
            <a:r>
              <a:rPr b="1" lang="fr-CA"/>
              <a:t>une Espèce Exotique Envahissante et une Espèce Aquatique Envahissante (EEE et EAE)</a:t>
            </a:r>
            <a:endParaRPr b="1"/>
          </a:p>
          <a:p>
            <a:pPr indent="0" lvl="0" marL="0" rtl="0" algn="l">
              <a:spcBef>
                <a:spcPts val="0"/>
              </a:spcBef>
              <a:spcAft>
                <a:spcPts val="0"/>
              </a:spcAft>
              <a:buSzPts val="1400"/>
              <a:buNone/>
            </a:pPr>
            <a:r>
              <a:rPr lang="fr-CA"/>
              <a:t>Posez des questions aux élèves sur ce qu’ils se souviennent de la BD par rapport aux EEE/EAE. </a:t>
            </a:r>
            <a:endParaRPr/>
          </a:p>
          <a:p>
            <a:pPr indent="0" lvl="0" marL="0" rtl="0" algn="l">
              <a:spcBef>
                <a:spcPts val="0"/>
              </a:spcBef>
              <a:spcAft>
                <a:spcPts val="0"/>
              </a:spcAft>
              <a:buClr>
                <a:srgbClr val="000000"/>
              </a:buClr>
              <a:buSzPts val="1400"/>
              <a:buFont typeface="Arial"/>
              <a:buNone/>
            </a:pPr>
            <a:r>
              <a:t/>
            </a:r>
            <a:endParaRPr/>
          </a:p>
          <a:p>
            <a:pPr indent="0" lvl="0" marL="0" rtl="0" algn="l">
              <a:spcBef>
                <a:spcPts val="0"/>
              </a:spcBef>
              <a:spcAft>
                <a:spcPts val="0"/>
              </a:spcAft>
              <a:buClr>
                <a:srgbClr val="000000"/>
              </a:buClr>
              <a:buSzPts val="1400"/>
              <a:buFont typeface="Arial"/>
              <a:buNone/>
            </a:pPr>
            <a:r>
              <a:rPr b="1" lang="fr-CA"/>
              <a:t>Espèce indigène, c’est quoi?</a:t>
            </a:r>
            <a:endParaRPr/>
          </a:p>
          <a:p>
            <a:pPr indent="0" lvl="0" marL="0" rtl="0" algn="l">
              <a:spcBef>
                <a:spcPts val="0"/>
              </a:spcBef>
              <a:spcAft>
                <a:spcPts val="0"/>
              </a:spcAft>
              <a:buSzPts val="1400"/>
              <a:buNone/>
            </a:pPr>
            <a:r>
              <a:rPr lang="fr-CA"/>
              <a:t>C’est une espèce qui se retrouve dans son aire de répartition naturelle, sans intervention humaine. Les espèces végétales et animales ont la capacité de coloniser de nouveaux habitats. Cependant, c’est un long processus sur plusieurs générations qui permet à l’écosystème de s’adapter à la nouvelle présence.</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lang="fr-CA"/>
              <a:t>Une </a:t>
            </a:r>
            <a:r>
              <a:rPr b="1" lang="fr-CA"/>
              <a:t>EEE</a:t>
            </a:r>
            <a:r>
              <a:rPr lang="fr-CA"/>
              <a:t> c’est une espèce animale ou végétale introduite dans un nouveau milieu naturel par des activités humaines. Parfois, l’espèce introduite ne fera aucun dommage et ne survivra pas à nos hivers par exemple. Cependant, lorsqu’elles réussissent à s’installer, elles peuvent prendre toute la place et les ressources déjà utilisées par les espèces indigènes. Cette perte en espèce indigène compromet la biodiversité du milieu. Certaines espèces (d’oiseaux par exemple) décident de partir lorsque leur milieu change beaucoup et qu’elles ne retrouvent plus ce qu’elles ont besoin pour vivre (nourriture, site de reproduction, etc). Les EEE n’ont pas beaucoup de prédateurs. </a:t>
            </a:r>
            <a:endParaRPr/>
          </a:p>
          <a:p>
            <a:pPr indent="0" lvl="0" marL="0" rtl="0" algn="l">
              <a:lnSpc>
                <a:spcPct val="100000"/>
              </a:lnSpc>
              <a:spcBef>
                <a:spcPts val="0"/>
              </a:spcBef>
              <a:spcAft>
                <a:spcPts val="0"/>
              </a:spcAft>
              <a:buSzPts val="1400"/>
              <a:buNone/>
            </a:pPr>
            <a:r>
              <a:rPr lang="fr-CA"/>
              <a:t>Ici, on voit la </a:t>
            </a:r>
            <a:r>
              <a:rPr b="1" lang="fr-CA"/>
              <a:t>Phragmite</a:t>
            </a:r>
            <a:r>
              <a:rPr lang="fr-CA"/>
              <a:t> ou</a:t>
            </a:r>
            <a:r>
              <a:rPr b="1" lang="fr-CA"/>
              <a:t> Roseau commun</a:t>
            </a:r>
            <a:r>
              <a:rPr lang="fr-CA"/>
              <a:t>. Cette espèce se reproduit très vite et ne favorise aucun animal. En plus, elle peut même changer la composition du sol et cela empêche d’autres espèces végétales de pousser. C’est pareil pour la </a:t>
            </a:r>
            <a:r>
              <a:rPr b="1" lang="fr-CA"/>
              <a:t>Renouée du Japon </a:t>
            </a:r>
            <a:r>
              <a:rPr lang="fr-CA"/>
              <a:t>qu’on voit en bas. Cette espèce a été introduite pour le jardinage dans les années 1900 mais s’est vite répandue un peu partout au Québec.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CA"/>
              <a:t>Une </a:t>
            </a:r>
            <a:r>
              <a:rPr b="1" lang="fr-CA"/>
              <a:t>EAE</a:t>
            </a:r>
            <a:r>
              <a:rPr lang="fr-CA"/>
              <a:t> c’est la même chose, mais ça désigne spécifiquement les espèces aquatiques. Ça prend un terme spécial pour ce type d’espèces envahissantes parce qu’elles sont très mobiles. Ce sont souvent les bateaux qui font du transport maritime qui les transportent d’un endroit vers un autre. Souvent ils s’accrochent aux bateaux comme certains mollusques. Certaines larves peuvent se faire transporter sur des milliers de kilomètres. Ça a été le cas pour la </a:t>
            </a:r>
            <a:r>
              <a:rPr b="1" lang="fr-CA"/>
              <a:t>caprelle japonaise </a:t>
            </a:r>
            <a:r>
              <a:rPr lang="fr-CA"/>
              <a:t>(jusqu’à 3.5cm)</a:t>
            </a:r>
            <a:r>
              <a:rPr lang="fr-CA"/>
              <a:t>, cette espèce introduite au Québec n’a presque pas de prédateurs en plus de pouvoir tolérer les eaux froides du Saint-Laurent. Le trafic maritime abondant dans le fleuve a permis sa propagation.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07" name="Google Shape;10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A"/>
              <a:t>Pensez à un arbre:</a:t>
            </a:r>
            <a:endParaRPr/>
          </a:p>
          <a:p>
            <a:pPr indent="0" lvl="0" marL="0" rtl="0" algn="l">
              <a:lnSpc>
                <a:spcPct val="100000"/>
              </a:lnSpc>
              <a:spcBef>
                <a:spcPts val="0"/>
              </a:spcBef>
              <a:spcAft>
                <a:spcPts val="0"/>
              </a:spcAft>
              <a:buSzPts val="1400"/>
              <a:buNone/>
            </a:pPr>
            <a:r>
              <a:rPr lang="fr-CA"/>
              <a:t>Sur un petit arbre, seulement quelques oiseaux iront se poser de temps en temps.</a:t>
            </a:r>
            <a:endParaRPr/>
          </a:p>
          <a:p>
            <a:pPr indent="0" lvl="0" marL="0" rtl="0" algn="l">
              <a:lnSpc>
                <a:spcPct val="100000"/>
              </a:lnSpc>
              <a:spcBef>
                <a:spcPts val="0"/>
              </a:spcBef>
              <a:spcAft>
                <a:spcPts val="0"/>
              </a:spcAft>
              <a:buSzPts val="1400"/>
              <a:buNone/>
            </a:pPr>
            <a:r>
              <a:rPr lang="fr-CA"/>
              <a:t>Sur un arbre moyen, on verra des oiseaux venir manger des insectes dans l’écorce, et même quelques écureuils vont y sauter.</a:t>
            </a:r>
            <a:endParaRPr/>
          </a:p>
          <a:p>
            <a:pPr indent="0" lvl="0" marL="0" rtl="0" algn="l">
              <a:lnSpc>
                <a:spcPct val="100000"/>
              </a:lnSpc>
              <a:spcBef>
                <a:spcPts val="0"/>
              </a:spcBef>
              <a:spcAft>
                <a:spcPts val="0"/>
              </a:spcAft>
              <a:buSzPts val="1400"/>
              <a:buNone/>
            </a:pPr>
            <a:r>
              <a:rPr lang="fr-CA"/>
              <a:t>Sur un très gros arbre, on verra des oiseaux y faire leurs nids. À l’intérieur du tronc il y aura peut-être des mésanges ou des pics qui vont y creuser un nid également. Il y aura probablement des rongeurs qui habiteront dans les racines. Etc</a:t>
            </a:r>
            <a:endParaRPr/>
          </a:p>
          <a:p>
            <a:pPr indent="0" lvl="0" marL="0" rtl="0" algn="l">
              <a:lnSpc>
                <a:spcPct val="100000"/>
              </a:lnSpc>
              <a:spcBef>
                <a:spcPts val="0"/>
              </a:spcBef>
              <a:spcAft>
                <a:spcPts val="0"/>
              </a:spcAft>
              <a:buSzPts val="1400"/>
              <a:buNone/>
            </a:pPr>
            <a:r>
              <a:rPr lang="fr-CA"/>
              <a:t>On voit que plus l’arbre est fort et grand (comme un écosystème), plus il y a de types d’habitat diversifié, plus il y a d’espèces qui vont en dépendre pour leur survie.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CA"/>
              <a:t>Une bande riveraine avec une grande diversité de végétaux comme l’élyme des sables, de la gesse maritime, des arbustes comme le cornouiller et le rosier servira de garde-manger pour les oiseaux migrateurs et luttera contre l’érosion côtière.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CA"/>
              <a:t>Par contre, la biodiversité s’entretient. L’érosion côtière, les espèces exotiques envahissantes (EEE) et des mauvaises interactions entre la faune, la flore et nous les humains, cause une diminution de la biodiversité dans nos milieux côtiers.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CA"/>
              <a:t>Les prochaines images vont nous servir d’exemple pour évaluer si on a ou non une belle biodiversité dans le milieu. </a:t>
            </a:r>
            <a:endParaRPr/>
          </a:p>
          <a:p>
            <a:pPr indent="0" lvl="0" marL="0" rtl="0" algn="l">
              <a:lnSpc>
                <a:spcPct val="100000"/>
              </a:lnSpc>
              <a:spcBef>
                <a:spcPts val="0"/>
              </a:spcBef>
              <a:spcAft>
                <a:spcPts val="0"/>
              </a:spcAft>
              <a:buSzPts val="1400"/>
              <a:buNone/>
            </a:pPr>
            <a:r>
              <a:t/>
            </a:r>
            <a:endParaRPr/>
          </a:p>
        </p:txBody>
      </p:sp>
      <p:sp>
        <p:nvSpPr>
          <p:cNvPr id="124" name="Google Shape;124;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A"/>
              <a:t>Ici on voit une bande riveraine avec une végétation très dense. On remarque qu’il s’agit de la même espèce partout, soit de la phragmite appelée aussi du roseau commun (</a:t>
            </a:r>
            <a:r>
              <a:rPr i="1" lang="fr-CA"/>
              <a:t>Phragmites australis</a:t>
            </a:r>
            <a:r>
              <a:rPr lang="fr-CA"/>
              <a:t>). </a:t>
            </a:r>
            <a:endParaRPr/>
          </a:p>
          <a:p>
            <a:pPr indent="0" lvl="0" marL="0" rtl="0" algn="l">
              <a:lnSpc>
                <a:spcPct val="100000"/>
              </a:lnSpc>
              <a:spcBef>
                <a:spcPts val="0"/>
              </a:spcBef>
              <a:spcAft>
                <a:spcPts val="0"/>
              </a:spcAft>
              <a:buSzPts val="1400"/>
              <a:buNone/>
            </a:pPr>
            <a:r>
              <a:rPr lang="fr-CA"/>
              <a:t>Cette espèce prend toute la place, ces stolons et ces rhizomes s’étalent et permettent à cette plante de se reproduire très vite. Elle favorise peu d’animaux et donc ne génère pas une grande biodiversité. Il s’agit d’une espèce exotique envahissante. </a:t>
            </a:r>
            <a:endParaRPr/>
          </a:p>
        </p:txBody>
      </p:sp>
      <p:sp>
        <p:nvSpPr>
          <p:cNvPr id="133" name="Google Shape;133;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A"/>
              <a:t>Dans cette image on voit de l’élymes des sables (comme Ella) et d’autres végétaux comme la gesse maritime. Il y a également une grande quantité de laisse de mer qui alimente une grande quantité d’insectes. Cette laisse de mer fertilise aussi la végétation du bord de mer.</a:t>
            </a:r>
            <a:endParaRPr/>
          </a:p>
          <a:p>
            <a:pPr indent="0" lvl="0" marL="0" rtl="0" algn="l">
              <a:lnSpc>
                <a:spcPct val="100000"/>
              </a:lnSpc>
              <a:spcBef>
                <a:spcPts val="0"/>
              </a:spcBef>
              <a:spcAft>
                <a:spcPts val="0"/>
              </a:spcAft>
              <a:buSzPts val="1400"/>
              <a:buNone/>
            </a:pPr>
            <a:r>
              <a:rPr lang="fr-CA"/>
              <a:t>On voit également du bois de grève qui retient les sédiments pour que la végétation s’y installe. Ça permet de diminuer l’érosion. </a:t>
            </a:r>
            <a:endParaRPr/>
          </a:p>
          <a:p>
            <a:pPr indent="0" lvl="0" marL="0" rtl="0" algn="l">
              <a:lnSpc>
                <a:spcPct val="100000"/>
              </a:lnSpc>
              <a:spcBef>
                <a:spcPts val="0"/>
              </a:spcBef>
              <a:spcAft>
                <a:spcPts val="0"/>
              </a:spcAft>
              <a:buSzPts val="1400"/>
              <a:buNone/>
            </a:pPr>
            <a:r>
              <a:rPr lang="fr-CA"/>
              <a:t>Une grande biodiversité c’est beau n’est-ce pas?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fr-CA"/>
              <a:t>Quelqu’un sait c’est quoi de la laisse de mer?</a:t>
            </a:r>
            <a:endParaRPr/>
          </a:p>
          <a:p>
            <a:pPr indent="0" lvl="0" marL="0" rtl="0" algn="l">
              <a:lnSpc>
                <a:spcPct val="100000"/>
              </a:lnSpc>
              <a:spcBef>
                <a:spcPts val="0"/>
              </a:spcBef>
              <a:spcAft>
                <a:spcPts val="0"/>
              </a:spcAft>
              <a:buSzPts val="1400"/>
              <a:buNone/>
            </a:pPr>
            <a:r>
              <a:rPr lang="fr-CA"/>
              <a:t>Ce sont les végétaux et coquilles de bivalves qui ont été amenées par les vagues et les marées sur la plage.</a:t>
            </a:r>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chemeClr val="dk1"/>
              </a:buClr>
              <a:buSzPts val="1200"/>
              <a:buFont typeface="Calibri"/>
              <a:buNone/>
            </a:pPr>
            <a:r>
              <a:rPr b="1" lang="fr-CA"/>
              <a:t>Quelqu’un sait c’est quoi du bois de grève?</a:t>
            </a:r>
            <a:endParaRPr/>
          </a:p>
          <a:p>
            <a:pPr indent="0" lvl="0" marL="0" marR="0" rtl="0" algn="l">
              <a:lnSpc>
                <a:spcPct val="100000"/>
              </a:lnSpc>
              <a:spcBef>
                <a:spcPts val="0"/>
              </a:spcBef>
              <a:spcAft>
                <a:spcPts val="0"/>
              </a:spcAft>
              <a:buClr>
                <a:schemeClr val="dk1"/>
              </a:buClr>
              <a:buSzPts val="1200"/>
              <a:buFont typeface="Calibri"/>
              <a:buNone/>
            </a:pPr>
            <a:r>
              <a:rPr b="0" lang="fr-CA"/>
              <a:t>C’est le bois </a:t>
            </a:r>
            <a:r>
              <a:rPr lang="fr-CA"/>
              <a:t>qui flotte jusqu’</a:t>
            </a:r>
            <a:r>
              <a:rPr b="0" lang="fr-CA"/>
              <a:t>à la plage par l’effet des marées et des vagues.</a:t>
            </a:r>
            <a:endParaRPr/>
          </a:p>
        </p:txBody>
      </p:sp>
      <p:sp>
        <p:nvSpPr>
          <p:cNvPr id="140" name="Google Shape;140;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fr-CA"/>
              <a:t>À première vue, ce milieu pourrait ne pas sembler très important. Pourtant, il s’agit d’un milieu humide de type marais salé qui contient une multitude de types d’habitat! Ces </a:t>
            </a:r>
            <a:r>
              <a:rPr lang="fr-CA"/>
              <a:t>milieux</a:t>
            </a:r>
            <a:r>
              <a:rPr lang="fr-CA"/>
              <a:t> ont une végétation abondante qui fixe le carbone, retient les sédiments et crée un labyrinthe aquatique qui se remplit à chaque marée haute, permettant ainsi à plusieurs espèces de poissons, d’amphibiens, d’insectes, de mammifères et d’oiseaux de cohabiter au sein d’un même habitat. Vous remarquerez la prochaine fois que vous passez </a:t>
            </a:r>
            <a:r>
              <a:rPr lang="fr-CA"/>
              <a:t>près</a:t>
            </a:r>
            <a:r>
              <a:rPr lang="fr-CA"/>
              <a:t> d’un marais salé, ce qui se passe dans l’eau, dans les végétaux et dans les airs.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fr-CA"/>
              <a:t>Également, ces milieux peuvent se gorger d’eau lorsqu’il pleut évitant ainsi les inondations. L’été lors des sécheresses et les canicules, ces milieux permettent aux autres végétaux de mieux s’en sortir.</a:t>
            </a:r>
            <a:endParaRPr/>
          </a:p>
          <a:p>
            <a:pPr indent="0" lvl="0" marL="0" rtl="0" algn="l">
              <a:lnSpc>
                <a:spcPct val="100000"/>
              </a:lnSpc>
              <a:spcBef>
                <a:spcPts val="0"/>
              </a:spcBef>
              <a:spcAft>
                <a:spcPts val="0"/>
              </a:spcAft>
              <a:buSzPts val="1400"/>
              <a:buNone/>
            </a:pPr>
            <a:r>
              <a:t/>
            </a:r>
            <a:endParaRPr/>
          </a:p>
        </p:txBody>
      </p:sp>
      <p:sp>
        <p:nvSpPr>
          <p:cNvPr id="149" name="Google Shape;14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800"/>
              <a:buFont typeface="Calibri"/>
              <a:buNone/>
            </a:pPr>
            <a:r>
              <a:rPr b="1" lang="fr-CA" sz="1800" u="sng" strike="noStrike">
                <a:solidFill>
                  <a:srgbClr val="000000"/>
                </a:solidFill>
                <a:latin typeface="Helvetica Neue"/>
                <a:ea typeface="Helvetica Neue"/>
                <a:cs typeface="Helvetica Neue"/>
                <a:sym typeface="Helvetica Neue"/>
              </a:rPr>
              <a:t>Partie </a:t>
            </a:r>
            <a:r>
              <a:rPr b="1" lang="fr-CA" sz="1800" u="sng" strike="noStrike">
                <a:latin typeface="Helvetica Neue"/>
                <a:ea typeface="Helvetica Neue"/>
                <a:cs typeface="Helvetica Neue"/>
                <a:sym typeface="Helvetica Neue"/>
              </a:rPr>
              <a:t>2</a:t>
            </a:r>
            <a:r>
              <a:rPr b="1" lang="fr-CA" sz="1800" u="sng" strike="noStrike">
                <a:solidFill>
                  <a:srgbClr val="000000"/>
                </a:solidFill>
                <a:latin typeface="Helvetica Neue"/>
                <a:ea typeface="Helvetica Neue"/>
                <a:cs typeface="Helvetica Neue"/>
                <a:sym typeface="Helvetica Neue"/>
              </a:rPr>
              <a:t> : Co</a:t>
            </a:r>
            <a:r>
              <a:rPr b="1" lang="fr-CA" sz="1800" u="sng" strike="noStrike">
                <a:latin typeface="Helvetica Neue"/>
                <a:ea typeface="Helvetica Neue"/>
                <a:cs typeface="Helvetica Neue"/>
                <a:sym typeface="Helvetica Neue"/>
              </a:rPr>
              <a:t>habitation avec la faune et la flore</a:t>
            </a:r>
            <a:endParaRPr sz="1800" u="none" strike="noStrike">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t/>
            </a:r>
            <a:endParaRPr b="1"/>
          </a:p>
          <a:p>
            <a:pPr indent="0" lvl="0" marL="0" marR="0" rtl="0" algn="l">
              <a:lnSpc>
                <a:spcPct val="100000"/>
              </a:lnSpc>
              <a:spcBef>
                <a:spcPts val="0"/>
              </a:spcBef>
              <a:spcAft>
                <a:spcPts val="0"/>
              </a:spcAft>
              <a:buClr>
                <a:schemeClr val="dk1"/>
              </a:buClr>
              <a:buSzPts val="1200"/>
              <a:buFont typeface="Calibri"/>
              <a:buNone/>
            </a:pPr>
            <a:r>
              <a:rPr b="1" lang="fr-CA"/>
              <a:t>Quelles activités faites-vous sur la plage?</a:t>
            </a:r>
            <a:endParaRPr/>
          </a:p>
          <a:p>
            <a:pPr indent="0" lvl="0" marL="0" rtl="0" algn="l">
              <a:lnSpc>
                <a:spcPct val="100000"/>
              </a:lnSpc>
              <a:spcBef>
                <a:spcPts val="0"/>
              </a:spcBef>
              <a:spcAft>
                <a:spcPts val="0"/>
              </a:spcAft>
              <a:buSzPts val="1400"/>
              <a:buNone/>
            </a:pPr>
            <a:r>
              <a:rPr b="0" lang="fr-CA"/>
              <a:t>*Noter au tableau les réponses de tout le monde*</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fr-CA"/>
              <a:t>Qu’est-ce que la cohabitation avec la faune et la flore ?</a:t>
            </a:r>
            <a:endParaRPr/>
          </a:p>
          <a:p>
            <a:pPr indent="0" lvl="0" marL="0" rtl="0" algn="l">
              <a:lnSpc>
                <a:spcPct val="100000"/>
              </a:lnSpc>
              <a:spcBef>
                <a:spcPts val="0"/>
              </a:spcBef>
              <a:spcAft>
                <a:spcPts val="0"/>
              </a:spcAft>
              <a:buSzPts val="1400"/>
              <a:buNone/>
            </a:pPr>
            <a:r>
              <a:rPr lang="fr-CA"/>
              <a:t>L’élyme des sables, lorsque bien installé dans le littoral, protège la plage de l’érosion offrant ainsi une grande quantité de nourriture aux autres espèces animales. C’est la grande fête dans ces milieux!!</a:t>
            </a:r>
            <a:endParaRPr/>
          </a:p>
          <a:p>
            <a:pPr indent="0" lvl="0" marL="0" rtl="0" algn="l">
              <a:lnSpc>
                <a:spcPct val="100000"/>
              </a:lnSpc>
              <a:spcBef>
                <a:spcPts val="0"/>
              </a:spcBef>
              <a:spcAft>
                <a:spcPts val="0"/>
              </a:spcAft>
              <a:buSzPts val="1400"/>
              <a:buNone/>
            </a:pPr>
            <a:r>
              <a:rPr lang="fr-CA"/>
              <a:t>Les animaux et les humains, on partage ces mêmes espaces. C’est bien! On peut cohabiter ensemble sans se nuire, mais il peut arriver des situations où nos comportements nuisent à la faune et la flore.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fr-CA"/>
              <a:t>Ça peut affecter la biodiversité?</a:t>
            </a:r>
            <a:endParaRPr/>
          </a:p>
          <a:p>
            <a:pPr indent="0" lvl="0" marL="0" rtl="0" algn="l">
              <a:lnSpc>
                <a:spcPct val="100000"/>
              </a:lnSpc>
              <a:spcBef>
                <a:spcPts val="0"/>
              </a:spcBef>
              <a:spcAft>
                <a:spcPts val="0"/>
              </a:spcAft>
              <a:buSzPts val="1400"/>
              <a:buNone/>
            </a:pPr>
            <a:r>
              <a:rPr b="0" lang="fr-CA"/>
              <a:t>Parfois, nos actions peuvent affecter le milieu qu’on visite, lorsqu’on laisse des déchets derrière nous ou qu’on nourrit la faune. Les perturbations dans les milieux naturelles, finissent par affecter la faune et la flore qui y habitent. Donc, il est important d’être conscients de nos actions pour perturber le moins possible les milieux naturels autour de nous.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1" lang="fr-CA"/>
              <a:t>Quelles espèces on croise lors de ces activités?</a:t>
            </a:r>
            <a:endParaRPr b="0"/>
          </a:p>
          <a:p>
            <a:pPr indent="0" lvl="0" marL="0" rtl="0" algn="l">
              <a:lnSpc>
                <a:spcPct val="100000"/>
              </a:lnSpc>
              <a:spcBef>
                <a:spcPts val="0"/>
              </a:spcBef>
              <a:spcAft>
                <a:spcPts val="0"/>
              </a:spcAft>
              <a:buSzPts val="1400"/>
              <a:buNone/>
            </a:pPr>
            <a:r>
              <a:rPr b="0" lang="fr-CA"/>
              <a:t>Des goélands, des limicoles, des insectes, des phoques, de </a:t>
            </a:r>
            <a:r>
              <a:rPr lang="fr-CA"/>
              <a:t>l'élyme</a:t>
            </a:r>
            <a:r>
              <a:rPr b="0" lang="fr-CA"/>
              <a:t> </a:t>
            </a:r>
            <a:r>
              <a:rPr lang="fr-CA"/>
              <a:t>des sables</a:t>
            </a:r>
            <a:r>
              <a:rPr b="0" lang="fr-CA"/>
              <a:t>, de la </a:t>
            </a:r>
            <a:r>
              <a:rPr lang="fr-CA"/>
              <a:t>salicorne</a:t>
            </a:r>
            <a:r>
              <a:rPr b="0" lang="fr-CA"/>
              <a:t>, des tamias, des parulines, etc.</a:t>
            </a:r>
            <a:endParaRPr b="0"/>
          </a:p>
          <a:p>
            <a:pPr indent="0" lvl="0" marL="0" rtl="0" algn="l">
              <a:lnSpc>
                <a:spcPct val="100000"/>
              </a:lnSpc>
              <a:spcBef>
                <a:spcPts val="0"/>
              </a:spcBef>
              <a:spcAft>
                <a:spcPts val="0"/>
              </a:spcAft>
              <a:buSzPts val="1400"/>
              <a:buNone/>
            </a:pPr>
            <a:r>
              <a:rPr b="0" lang="fr-CA"/>
              <a:t>Ces </a:t>
            </a:r>
            <a:r>
              <a:rPr lang="fr-CA"/>
              <a:t>espèces</a:t>
            </a:r>
            <a:r>
              <a:rPr b="0" lang="fr-CA"/>
              <a:t> participent à la biodiversité de l’endroit. Nos actions peuvent avoir un impact négatif sur ces espèces et donc sur la biodiversité. Il faut être conscient des espèces qui nous entourent pour pouvoir en prendre soin.</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fr-CA"/>
              <a:t>Les prochaines diapos montrent des activités que vous avez peut-être déjà faites. Je vous invite à me dire quelles espèces on peut apercevoir.</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t/>
            </a:r>
            <a:endParaRPr/>
          </a:p>
        </p:txBody>
      </p:sp>
      <p:sp>
        <p:nvSpPr>
          <p:cNvPr id="158" name="Google Shape;15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CA"/>
              <a:t>À main levée, qui a déjà fait du kayak de mer ici?</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fr-CA"/>
              <a:t>Quels animaux on peut croiser lorsqu’on fait du kayak de mer? </a:t>
            </a:r>
            <a:endParaRPr/>
          </a:p>
          <a:p>
            <a:pPr indent="0" lvl="0" marL="0" rtl="0" algn="l">
              <a:lnSpc>
                <a:spcPct val="100000"/>
              </a:lnSpc>
              <a:spcBef>
                <a:spcPts val="0"/>
              </a:spcBef>
              <a:spcAft>
                <a:spcPts val="0"/>
              </a:spcAft>
              <a:buSzPts val="1400"/>
              <a:buNone/>
            </a:pPr>
            <a:r>
              <a:rPr lang="fr-CA"/>
              <a:t>On peut croiser des goélands, des phoques, des marsouins, des rorquals (l’espèce dépend où on se trouve au Qc), etc.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fr-CA"/>
              <a:t>Comment fait-on pour éviter le dérangement?</a:t>
            </a:r>
            <a:endParaRPr/>
          </a:p>
          <a:p>
            <a:pPr indent="0" lvl="0" marL="0" rtl="0" algn="l">
              <a:lnSpc>
                <a:spcPct val="100000"/>
              </a:lnSpc>
              <a:spcBef>
                <a:spcPts val="0"/>
              </a:spcBef>
              <a:spcAft>
                <a:spcPts val="0"/>
              </a:spcAft>
              <a:buSzPts val="1400"/>
              <a:buNone/>
            </a:pPr>
            <a:r>
              <a:rPr lang="fr-CA"/>
              <a:t>Il faut toujours respecter une distance de 100m pour éviter le dérangement. S’il s’agit de mammifères marins à statut particulier (béluga, baleine noire, baleine bleue…), c’est une distance de 400m. Si l’animal est au repos, on peut prendre une distance de 200m. </a:t>
            </a:r>
            <a:endParaRPr/>
          </a:p>
          <a:p>
            <a:pPr indent="0" lvl="0" marL="0" rtl="0" algn="l">
              <a:lnSpc>
                <a:spcPct val="100000"/>
              </a:lnSpc>
              <a:spcBef>
                <a:spcPts val="0"/>
              </a:spcBef>
              <a:spcAft>
                <a:spcPts val="0"/>
              </a:spcAft>
              <a:buSzPts val="1400"/>
              <a:buNone/>
            </a:pPr>
            <a:r>
              <a:rPr lang="fr-CA"/>
              <a:t>Il se peut que les animaux viennent plus près de nous. Si c’est le cas, on arrête de pagayer, on attend qu’ils partent et lorsque c’est possible, on prend nos distances. </a:t>
            </a:r>
            <a:endParaRPr/>
          </a:p>
          <a:p>
            <a:pPr indent="0" lvl="0" marL="0" rtl="0" algn="l">
              <a:lnSpc>
                <a:spcPct val="100000"/>
              </a:lnSpc>
              <a:spcBef>
                <a:spcPts val="0"/>
              </a:spcBef>
              <a:spcAft>
                <a:spcPts val="0"/>
              </a:spcAft>
              <a:buSzPts val="1400"/>
              <a:buNone/>
            </a:pPr>
            <a:r>
              <a:rPr lang="fr-CA"/>
              <a:t>On peut amener des jumelles en kayak de mer pour mieux observer la faune. </a:t>
            </a:r>
            <a:endParaRPr/>
          </a:p>
          <a:p>
            <a:pPr indent="0" lvl="0" marL="0" rtl="0" algn="l">
              <a:lnSpc>
                <a:spcPct val="100000"/>
              </a:lnSpc>
              <a:spcBef>
                <a:spcPts val="0"/>
              </a:spcBef>
              <a:spcAft>
                <a:spcPts val="0"/>
              </a:spcAft>
              <a:buSzPts val="1400"/>
              <a:buNone/>
            </a:pPr>
            <a:r>
              <a:rPr lang="fr-CA"/>
              <a:t>Après l’utilisation du kayak, il est important de bien le rincer afin d’éviter de déplacer des Espèces Aquatiques Envahissantes (EAE) vers un autre endroit.</a:t>
            </a:r>
            <a:endParaRPr/>
          </a:p>
          <a:p>
            <a:pPr indent="0" lvl="0" marL="0" rtl="0" algn="l">
              <a:lnSpc>
                <a:spcPct val="100000"/>
              </a:lnSpc>
              <a:spcBef>
                <a:spcPts val="0"/>
              </a:spcBef>
              <a:spcAft>
                <a:spcPts val="0"/>
              </a:spcAft>
              <a:buSzPts val="1400"/>
              <a:buNone/>
            </a:pPr>
            <a:r>
              <a:t/>
            </a:r>
            <a:endParaRPr/>
          </a:p>
        </p:txBody>
      </p:sp>
      <p:sp>
        <p:nvSpPr>
          <p:cNvPr id="170" name="Google Shape;17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Tahom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0"/>
          <p:cNvSpPr txBox="1"/>
          <p:nvPr>
            <p:ph idx="12" type="sldNum"/>
          </p:nvPr>
        </p:nvSpPr>
        <p:spPr>
          <a:xfrm>
            <a:off x="7667625" y="5441949"/>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Tahom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2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2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Tahom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Tahom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8"/>
          <p:cNvSpPr/>
          <p:nvPr>
            <p:ph idx="2" type="pic"/>
          </p:nvPr>
        </p:nvSpPr>
        <p:spPr>
          <a:xfrm>
            <a:off x="5183188" y="987425"/>
            <a:ext cx="6172200" cy="4873625"/>
          </a:xfrm>
          <a:prstGeom prst="rect">
            <a:avLst/>
          </a:prstGeom>
          <a:noFill/>
          <a:ln>
            <a:noFill/>
          </a:ln>
        </p:spPr>
      </p:sp>
      <p:sp>
        <p:nvSpPr>
          <p:cNvPr id="68" name="Google Shape;68;p2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Tahoma"/>
              <a:buNone/>
              <a:defRPr b="0" i="0" sz="4400" u="none" cap="none" strike="noStrike">
                <a:solidFill>
                  <a:schemeClr val="dk1"/>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Tahoma"/>
                <a:ea typeface="Tahoma"/>
                <a:cs typeface="Tahoma"/>
                <a:sym typeface="Tahoma"/>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Tahoma"/>
                <a:ea typeface="Tahoma"/>
                <a:cs typeface="Tahoma"/>
                <a:sym typeface="Tahoma"/>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Tahoma"/>
                <a:ea typeface="Tahoma"/>
                <a:cs typeface="Tahoma"/>
                <a:sym typeface="Tahoma"/>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8.jp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jp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jp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jp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jpg"/><Relationship Id="rId4" Type="http://schemas.openxmlformats.org/officeDocument/2006/relationships/image" Target="../media/image22.jpg"/><Relationship Id="rId5" Type="http://schemas.openxmlformats.org/officeDocument/2006/relationships/image" Target="../media/image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jpg"/><Relationship Id="rId4" Type="http://schemas.openxmlformats.org/officeDocument/2006/relationships/image" Target="../media/image27.jpg"/><Relationship Id="rId5" Type="http://schemas.openxmlformats.org/officeDocument/2006/relationships/image" Target="../media/image29.jpg"/><Relationship Id="rId6" Type="http://schemas.openxmlformats.org/officeDocument/2006/relationships/image" Target="../media/image37.jpg"/><Relationship Id="rId7" Type="http://schemas.openxmlformats.org/officeDocument/2006/relationships/image" Target="../media/image28.jpg"/><Relationship Id="rId8" Type="http://schemas.openxmlformats.org/officeDocument/2006/relationships/image" Target="../media/image3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jpg"/><Relationship Id="rId4" Type="http://schemas.openxmlformats.org/officeDocument/2006/relationships/image" Target="../media/image34.jpg"/><Relationship Id="rId5" Type="http://schemas.openxmlformats.org/officeDocument/2006/relationships/image" Target="../media/image31.jpg"/><Relationship Id="rId6"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jpg"/><Relationship Id="rId4" Type="http://schemas.openxmlformats.org/officeDocument/2006/relationships/image" Target="../media/image32.jpg"/><Relationship Id="rId5" Type="http://schemas.openxmlformats.org/officeDocument/2006/relationships/image" Target="../media/image35.jpg"/><Relationship Id="rId6" Type="http://schemas.openxmlformats.org/officeDocument/2006/relationships/image" Target="../media/image3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33.png"/><Relationship Id="rId6"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6.jpg"/><Relationship Id="rId6"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18.png"/><Relationship Id="rId5"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0.jpg"/><Relationship Id="rId4" Type="http://schemas.openxmlformats.org/officeDocument/2006/relationships/image" Target="../media/image11.png"/><Relationship Id="rId5"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Tahoma"/>
              <a:buNone/>
            </a:pPr>
            <a:r>
              <a:rPr lang="fr-CA"/>
              <a:t>Biodiversité côtière </a:t>
            </a:r>
            <a:endParaRPr/>
          </a:p>
        </p:txBody>
      </p:sp>
      <p:sp>
        <p:nvSpPr>
          <p:cNvPr id="89" name="Google Shape;89;p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fr-CA"/>
              <a:t>Tout un univers à découvrir et à protéger!</a:t>
            </a:r>
            <a:endParaRPr/>
          </a:p>
        </p:txBody>
      </p:sp>
      <p:pic>
        <p:nvPicPr>
          <p:cNvPr descr="A rocky shore with a body of water&#10;&#10;Description automatically generated" id="90" name="Google Shape;90;p1"/>
          <p:cNvPicPr preferRelativeResize="0"/>
          <p:nvPr/>
        </p:nvPicPr>
        <p:blipFill rotWithShape="1">
          <a:blip r:embed="rId3">
            <a:alphaModFix/>
          </a:blip>
          <a:srcRect b="0" l="0" r="0" t="0"/>
          <a:stretch/>
        </p:blipFill>
        <p:spPr>
          <a:xfrm>
            <a:off x="3739646" y="4109131"/>
            <a:ext cx="4886879" cy="2748869"/>
          </a:xfrm>
          <a:prstGeom prst="ellipse">
            <a:avLst/>
          </a:prstGeom>
          <a:noFill/>
          <a:ln>
            <a:noFill/>
          </a:ln>
        </p:spPr>
      </p:pic>
      <p:pic>
        <p:nvPicPr>
          <p:cNvPr descr="A high angle view of a forest and a body of water&#10;&#10;Description automatically generated" id="91" name="Google Shape;91;p1"/>
          <p:cNvPicPr preferRelativeResize="0"/>
          <p:nvPr/>
        </p:nvPicPr>
        <p:blipFill rotWithShape="1">
          <a:blip r:embed="rId4">
            <a:alphaModFix/>
          </a:blip>
          <a:srcRect b="0" l="0" r="0" t="0"/>
          <a:stretch/>
        </p:blipFill>
        <p:spPr>
          <a:xfrm>
            <a:off x="3905250" y="133691"/>
            <a:ext cx="4381500" cy="2464593"/>
          </a:xfrm>
          <a:prstGeom prst="roundRect">
            <a:avLst>
              <a:gd fmla="val 27442" name="adj"/>
            </a:avLst>
          </a:prstGeom>
          <a:noFill/>
          <a:ln>
            <a:noFill/>
          </a:ln>
        </p:spPr>
      </p:pic>
      <p:pic>
        <p:nvPicPr>
          <p:cNvPr descr="A black background with blue text&#10;&#10;Description automatically generated" id="92" name="Google Shape;92;p1"/>
          <p:cNvPicPr preferRelativeResize="0"/>
          <p:nvPr/>
        </p:nvPicPr>
        <p:blipFill rotWithShape="1">
          <a:blip r:embed="rId5">
            <a:alphaModFix/>
          </a:blip>
          <a:srcRect b="0" l="0" r="0" t="0"/>
          <a:stretch/>
        </p:blipFill>
        <p:spPr>
          <a:xfrm>
            <a:off x="9210907" y="5600415"/>
            <a:ext cx="2961976" cy="121756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descr="A poster of different types of marine life&#10;&#10;Description automatically generated" id="180" name="Google Shape;180;p9"/>
          <p:cNvPicPr preferRelativeResize="0"/>
          <p:nvPr/>
        </p:nvPicPr>
        <p:blipFill rotWithShape="1">
          <a:blip r:embed="rId3">
            <a:alphaModFix/>
          </a:blip>
          <a:srcRect b="0" l="0" r="0" t="0"/>
          <a:stretch/>
        </p:blipFill>
        <p:spPr>
          <a:xfrm>
            <a:off x="1651907" y="3402"/>
            <a:ext cx="8888186" cy="686814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0"/>
          <p:cNvSpPr/>
          <p:nvPr/>
        </p:nvSpPr>
        <p:spPr>
          <a:xfrm>
            <a:off x="1" y="0"/>
            <a:ext cx="12191999" cy="6858000"/>
          </a:xfrm>
          <a:prstGeom prst="rect">
            <a:avLst/>
          </a:prstGeom>
          <a:blipFill rotWithShape="1">
            <a:blip r:embed="rId3">
              <a:alphaModFix/>
            </a:blip>
            <a:stretch>
              <a:fillRect b="-64990" l="0" r="0" t="-6499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7" name="Google Shape;187;p10"/>
          <p:cNvSpPr/>
          <p:nvPr/>
        </p:nvSpPr>
        <p:spPr>
          <a:xfrm>
            <a:off x="1" y="1"/>
            <a:ext cx="4617490" cy="5486399"/>
          </a:xfrm>
          <a:prstGeom prst="rect">
            <a:avLst/>
          </a:prstGeom>
          <a:blipFill rotWithShape="1">
            <a:blip r:embed="rId3">
              <a:alphaModFix/>
            </a:blip>
            <a:stretch>
              <a:fillRect b="-64990" l="0" r="0" t="-64990"/>
            </a:stretch>
          </a:blipFill>
          <a:ln>
            <a:noFill/>
          </a:ln>
          <a:effectLst>
            <a:outerShdw blurRad="393700" sx="95000" rotWithShape="0" algn="t" dir="5400000" dist="127000" sy="95000">
              <a:srgbClr val="000000">
                <a:alpha val="3058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8" name="Google Shape;188;p10"/>
          <p:cNvSpPr txBox="1"/>
          <p:nvPr>
            <p:ph type="title"/>
          </p:nvPr>
        </p:nvSpPr>
        <p:spPr>
          <a:xfrm>
            <a:off x="202360" y="2148888"/>
            <a:ext cx="4212771" cy="5587226"/>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Tahoma"/>
              <a:buNone/>
            </a:pPr>
            <a:r>
              <a:rPr lang="fr-CA" sz="4000"/>
              <a:t>Que faire si on trouve un mammifère marin en détresse?</a:t>
            </a:r>
            <a:endParaRPr/>
          </a:p>
        </p:txBody>
      </p:sp>
      <p:pic>
        <p:nvPicPr>
          <p:cNvPr descr="A poster with a fish on the beach&#10;&#10;Description automatically generated" id="189" name="Google Shape;189;p10"/>
          <p:cNvPicPr preferRelativeResize="0"/>
          <p:nvPr>
            <p:ph idx="1" type="body"/>
          </p:nvPr>
        </p:nvPicPr>
        <p:blipFill rotWithShape="1">
          <a:blip r:embed="rId4">
            <a:alphaModFix/>
          </a:blip>
          <a:srcRect b="10419" l="0" r="-1" t="30953"/>
          <a:stretch/>
        </p:blipFill>
        <p:spPr>
          <a:xfrm>
            <a:off x="4617490" y="1"/>
            <a:ext cx="7574510" cy="6858000"/>
          </a:xfrm>
          <a:prstGeom prst="rect">
            <a:avLst/>
          </a:prstGeom>
          <a:noFill/>
          <a:ln>
            <a:noFill/>
          </a:ln>
          <a:effectLst>
            <a:outerShdw blurRad="254000" sx="90000" rotWithShape="0" algn="ctr" dir="5580000" dist="190500" sy="90000">
              <a:srgbClr val="000000">
                <a:alpha val="24313"/>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11"/>
          <p:cNvSpPr/>
          <p:nvPr/>
        </p:nvSpPr>
        <p:spPr>
          <a:xfrm>
            <a:off x="0" y="0"/>
            <a:ext cx="12188952" cy="6858000"/>
          </a:xfrm>
          <a:prstGeom prst="rect">
            <a:avLst/>
          </a:prstGeom>
          <a:blipFill rotWithShape="1">
            <a:blip r:embed="rId3">
              <a:alphaModFix/>
            </a:blip>
            <a:stretch>
              <a:fillRect b="-64990" l="0" r="0" t="-6499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6" name="Google Shape;196;p11"/>
          <p:cNvSpPr txBox="1"/>
          <p:nvPr>
            <p:ph type="title"/>
          </p:nvPr>
        </p:nvSpPr>
        <p:spPr>
          <a:xfrm>
            <a:off x="334584" y="315077"/>
            <a:ext cx="4834511" cy="195684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Tahoma"/>
              <a:buNone/>
            </a:pPr>
            <a:r>
              <a:rPr lang="fr-CA" sz="5400"/>
              <a:t>Pique-nique sur la plage</a:t>
            </a:r>
            <a:endParaRPr/>
          </a:p>
        </p:txBody>
      </p:sp>
      <p:sp>
        <p:nvSpPr>
          <p:cNvPr id="197" name="Google Shape;197;p11"/>
          <p:cNvSpPr/>
          <p:nvPr/>
        </p:nvSpPr>
        <p:spPr>
          <a:xfrm>
            <a:off x="640080" y="2586994"/>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8" name="Google Shape;198;p11"/>
          <p:cNvSpPr txBox="1"/>
          <p:nvPr>
            <p:ph idx="1" type="body"/>
          </p:nvPr>
        </p:nvSpPr>
        <p:spPr>
          <a:xfrm>
            <a:off x="334584" y="3852408"/>
            <a:ext cx="4243589" cy="332066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fr-CA"/>
              <a:t>Quelles espèces animales ou végétales est-il possible de croiser?</a:t>
            </a:r>
            <a:endParaRPr/>
          </a:p>
          <a:p>
            <a:pPr indent="-88900" lvl="0" marL="228600" rtl="0" algn="l">
              <a:lnSpc>
                <a:spcPct val="90000"/>
              </a:lnSpc>
              <a:spcBef>
                <a:spcPts val="1000"/>
              </a:spcBef>
              <a:spcAft>
                <a:spcPts val="0"/>
              </a:spcAft>
              <a:buClr>
                <a:schemeClr val="dk1"/>
              </a:buClr>
              <a:buSzPts val="2200"/>
              <a:buNone/>
            </a:pPr>
            <a:r>
              <a:t/>
            </a:r>
            <a:endParaRPr sz="2200"/>
          </a:p>
        </p:txBody>
      </p:sp>
      <p:pic>
        <p:nvPicPr>
          <p:cNvPr id="199" name="Google Shape;199;p11"/>
          <p:cNvPicPr preferRelativeResize="0"/>
          <p:nvPr/>
        </p:nvPicPr>
        <p:blipFill>
          <a:blip r:embed="rId4">
            <a:alphaModFix/>
          </a:blip>
          <a:stretch>
            <a:fillRect/>
          </a:stretch>
        </p:blipFill>
        <p:spPr>
          <a:xfrm>
            <a:off x="4691075" y="892600"/>
            <a:ext cx="7135976" cy="5072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12"/>
          <p:cNvPicPr preferRelativeResize="0"/>
          <p:nvPr>
            <p:ph idx="1" type="body"/>
          </p:nvPr>
        </p:nvPicPr>
        <p:blipFill rotWithShape="1">
          <a:blip r:embed="rId3">
            <a:alphaModFix/>
          </a:blip>
          <a:srcRect b="0" l="0" r="0" t="34448"/>
          <a:stretch/>
        </p:blipFill>
        <p:spPr>
          <a:xfrm>
            <a:off x="4443956" y="0"/>
            <a:ext cx="8081873" cy="6857990"/>
          </a:xfrm>
          <a:prstGeom prst="rect">
            <a:avLst/>
          </a:prstGeom>
          <a:noFill/>
          <a:ln>
            <a:noFill/>
          </a:ln>
        </p:spPr>
      </p:pic>
      <p:sp>
        <p:nvSpPr>
          <p:cNvPr id="206" name="Google Shape;206;p12"/>
          <p:cNvSpPr txBox="1"/>
          <p:nvPr>
            <p:ph type="title"/>
          </p:nvPr>
        </p:nvSpPr>
        <p:spPr>
          <a:xfrm>
            <a:off x="0" y="2844800"/>
            <a:ext cx="4380300" cy="14805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Tahoma"/>
              <a:buNone/>
            </a:pPr>
            <a:r>
              <a:rPr lang="fr-CA" sz="4800"/>
              <a:t>Comment éviter le dérangement?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1" name="Shape 211"/>
        <p:cNvGrpSpPr/>
        <p:nvPr/>
      </p:nvGrpSpPr>
      <p:grpSpPr>
        <a:xfrm>
          <a:off x="0" y="0"/>
          <a:ext cx="0" cy="0"/>
          <a:chOff x="0" y="0"/>
          <a:chExt cx="0" cy="0"/>
        </a:xfrm>
      </p:grpSpPr>
      <p:sp>
        <p:nvSpPr>
          <p:cNvPr id="212" name="Google Shape;212;p13"/>
          <p:cNvSpPr/>
          <p:nvPr/>
        </p:nvSpPr>
        <p:spPr>
          <a:xfrm>
            <a:off x="0" y="0"/>
            <a:ext cx="12188952" cy="6858000"/>
          </a:xfrm>
          <a:prstGeom prst="rect">
            <a:avLst/>
          </a:prstGeom>
          <a:blipFill rotWithShape="1">
            <a:blip r:embed="rId3">
              <a:alphaModFix/>
            </a:blip>
            <a:stretch>
              <a:fillRect b="-64990" l="0" r="0" t="-6499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3" name="Google Shape;213;p13"/>
          <p:cNvSpPr txBox="1"/>
          <p:nvPr>
            <p:ph type="title"/>
          </p:nvPr>
        </p:nvSpPr>
        <p:spPr>
          <a:xfrm>
            <a:off x="640080" y="325369"/>
            <a:ext cx="4368602" cy="195684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Tahoma"/>
              <a:buNone/>
            </a:pPr>
            <a:r>
              <a:rPr lang="fr-CA" sz="5400"/>
              <a:t>Temps de chercher!!</a:t>
            </a:r>
            <a:endParaRPr/>
          </a:p>
        </p:txBody>
      </p:sp>
      <p:sp>
        <p:nvSpPr>
          <p:cNvPr id="214" name="Google Shape;214;p13"/>
          <p:cNvSpPr/>
          <p:nvPr/>
        </p:nvSpPr>
        <p:spPr>
          <a:xfrm>
            <a:off x="640080" y="2586994"/>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red circle with a red circle over a lake&#10;&#10;Description automatically generated with medium confidence" id="215" name="Google Shape;215;p13"/>
          <p:cNvPicPr preferRelativeResize="0"/>
          <p:nvPr/>
        </p:nvPicPr>
        <p:blipFill rotWithShape="1">
          <a:blip r:embed="rId4">
            <a:alphaModFix/>
          </a:blip>
          <a:srcRect b="17304" l="0" r="-2" t="5677"/>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0" name="Shape 220"/>
        <p:cNvGrpSpPr/>
        <p:nvPr/>
      </p:nvGrpSpPr>
      <p:grpSpPr>
        <a:xfrm>
          <a:off x="0" y="0"/>
          <a:ext cx="0" cy="0"/>
          <a:chOff x="0" y="0"/>
          <a:chExt cx="0" cy="0"/>
        </a:xfrm>
      </p:grpSpPr>
      <p:sp>
        <p:nvSpPr>
          <p:cNvPr id="221" name="Google Shape;221;p15"/>
          <p:cNvSpPr/>
          <p:nvPr/>
        </p:nvSpPr>
        <p:spPr>
          <a:xfrm>
            <a:off x="-1" y="0"/>
            <a:ext cx="12188952" cy="6858000"/>
          </a:xfrm>
          <a:prstGeom prst="rect">
            <a:avLst/>
          </a:prstGeom>
          <a:blipFill rotWithShape="1">
            <a:blip r:embed="rId3">
              <a:alphaModFix/>
            </a:blip>
            <a:stretch>
              <a:fillRect b="-64990" l="0" r="0" t="-6499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2" name="Google Shape;222;p15"/>
          <p:cNvSpPr txBox="1"/>
          <p:nvPr>
            <p:ph idx="1" type="body"/>
          </p:nvPr>
        </p:nvSpPr>
        <p:spPr>
          <a:xfrm>
            <a:off x="6186619" y="547815"/>
            <a:ext cx="5178960" cy="1680519"/>
          </a:xfrm>
          <a:prstGeom prst="rect">
            <a:avLst/>
          </a:prstGeom>
          <a:noFill/>
          <a:ln>
            <a:noFill/>
          </a:ln>
        </p:spPr>
        <p:txBody>
          <a:bodyPr anchorCtr="0" anchor="ctr" bIns="45700" lIns="91425" spcFirstLastPara="1" rIns="91425" wrap="square" tIns="45700">
            <a:normAutofit/>
          </a:bodyPr>
          <a:lstStyle/>
          <a:p>
            <a:pPr indent="-101600" lvl="0" marL="228600" rtl="0" algn="l">
              <a:lnSpc>
                <a:spcPct val="90000"/>
              </a:lnSpc>
              <a:spcBef>
                <a:spcPts val="0"/>
              </a:spcBef>
              <a:spcAft>
                <a:spcPts val="0"/>
              </a:spcAft>
              <a:buClr>
                <a:schemeClr val="dk1"/>
              </a:buClr>
              <a:buSzPts val="2000"/>
              <a:buNone/>
            </a:pPr>
            <a:r>
              <a:t/>
            </a:r>
            <a:endParaRPr sz="2000"/>
          </a:p>
          <a:p>
            <a:pPr indent="-101600" lvl="0" marL="228600" rtl="0" algn="l">
              <a:lnSpc>
                <a:spcPct val="90000"/>
              </a:lnSpc>
              <a:spcBef>
                <a:spcPts val="1000"/>
              </a:spcBef>
              <a:spcAft>
                <a:spcPts val="0"/>
              </a:spcAft>
              <a:buClr>
                <a:schemeClr val="dk1"/>
              </a:buClr>
              <a:buSzPts val="2000"/>
              <a:buNone/>
            </a:pPr>
            <a:r>
              <a:t/>
            </a:r>
            <a:endParaRPr sz="2000"/>
          </a:p>
        </p:txBody>
      </p:sp>
      <p:pic>
        <p:nvPicPr>
          <p:cNvPr descr="A white paper with black text&#10;&#10;Description automatically generated" id="223" name="Google Shape;223;p15"/>
          <p:cNvPicPr preferRelativeResize="0"/>
          <p:nvPr/>
        </p:nvPicPr>
        <p:blipFill rotWithShape="1">
          <a:blip r:embed="rId4">
            <a:alphaModFix/>
          </a:blip>
          <a:srcRect b="0" l="0" r="0" t="0"/>
          <a:stretch/>
        </p:blipFill>
        <p:spPr>
          <a:xfrm>
            <a:off x="6952345" y="1041400"/>
            <a:ext cx="4876411" cy="5816600"/>
          </a:xfrm>
          <a:prstGeom prst="roundRect">
            <a:avLst>
              <a:gd fmla="val 33227" name="adj"/>
            </a:avLst>
          </a:prstGeom>
          <a:noFill/>
          <a:ln>
            <a:noFill/>
          </a:ln>
        </p:spPr>
      </p:pic>
      <p:sp>
        <p:nvSpPr>
          <p:cNvPr id="224" name="Google Shape;224;p15"/>
          <p:cNvSpPr txBox="1"/>
          <p:nvPr>
            <p:ph type="title"/>
          </p:nvPr>
        </p:nvSpPr>
        <p:spPr>
          <a:xfrm>
            <a:off x="2433349" y="-80396"/>
            <a:ext cx="7325400" cy="1680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Tahoma"/>
              <a:buNone/>
            </a:pPr>
            <a:r>
              <a:rPr lang="fr-CA" sz="5000"/>
              <a:t>Rallye de la biodiversité!</a:t>
            </a:r>
            <a:endParaRPr sz="5000"/>
          </a:p>
        </p:txBody>
      </p:sp>
      <p:pic>
        <p:nvPicPr>
          <p:cNvPr descr="A close-up of a plant&#10;&#10;Description automatically generated" id="225" name="Google Shape;225;p15"/>
          <p:cNvPicPr preferRelativeResize="0"/>
          <p:nvPr/>
        </p:nvPicPr>
        <p:blipFill rotWithShape="1">
          <a:blip r:embed="rId5">
            <a:alphaModFix/>
          </a:blip>
          <a:srcRect b="0" l="0" r="0" t="0"/>
          <a:stretch/>
        </p:blipFill>
        <p:spPr>
          <a:xfrm>
            <a:off x="1235035" y="1600123"/>
            <a:ext cx="4004622" cy="5183977"/>
          </a:xfrm>
          <a:prstGeom prst="roundRect">
            <a:avLst>
              <a:gd fmla="val 20688" name="adj"/>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0" name="Shape 230"/>
        <p:cNvGrpSpPr/>
        <p:nvPr/>
      </p:nvGrpSpPr>
      <p:grpSpPr>
        <a:xfrm>
          <a:off x="0" y="0"/>
          <a:ext cx="0" cy="0"/>
          <a:chOff x="0" y="0"/>
          <a:chExt cx="0" cy="0"/>
        </a:xfrm>
      </p:grpSpPr>
      <p:sp>
        <p:nvSpPr>
          <p:cNvPr id="231" name="Google Shape;231;p16"/>
          <p:cNvSpPr/>
          <p:nvPr/>
        </p:nvSpPr>
        <p:spPr>
          <a:xfrm>
            <a:off x="-1" y="0"/>
            <a:ext cx="12188952" cy="6858000"/>
          </a:xfrm>
          <a:prstGeom prst="rect">
            <a:avLst/>
          </a:prstGeom>
          <a:blipFill rotWithShape="1">
            <a:blip r:embed="rId3">
              <a:alphaModFix/>
            </a:blip>
            <a:stretch>
              <a:fillRect b="-64990" l="0" r="0" t="-6499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2" name="Google Shape;232;p16"/>
          <p:cNvSpPr txBox="1"/>
          <p:nvPr>
            <p:ph type="title"/>
          </p:nvPr>
        </p:nvSpPr>
        <p:spPr>
          <a:xfrm>
            <a:off x="838200" y="96837"/>
            <a:ext cx="10515600" cy="221717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200"/>
              <a:buFont typeface="Tahoma"/>
              <a:buNone/>
            </a:pPr>
            <a:r>
              <a:rPr lang="fr-CA" sz="5200">
                <a:solidFill>
                  <a:schemeClr val="dk1"/>
                </a:solidFill>
              </a:rPr>
              <a:t>Quelles étaient les espèces envahissantes?</a:t>
            </a:r>
            <a:endParaRPr/>
          </a:p>
        </p:txBody>
      </p:sp>
      <p:pic>
        <p:nvPicPr>
          <p:cNvPr descr="A close-up of a bush&#10;&#10;Description automatically generated" id="233" name="Google Shape;233;p16"/>
          <p:cNvPicPr preferRelativeResize="0"/>
          <p:nvPr/>
        </p:nvPicPr>
        <p:blipFill rotWithShape="1">
          <a:blip r:embed="rId4">
            <a:alphaModFix/>
          </a:blip>
          <a:srcRect b="0" l="0" r="0" t="0"/>
          <a:stretch/>
        </p:blipFill>
        <p:spPr>
          <a:xfrm>
            <a:off x="2863181" y="2581549"/>
            <a:ext cx="2315704" cy="2997675"/>
          </a:xfrm>
          <a:prstGeom prst="rect">
            <a:avLst/>
          </a:prstGeom>
          <a:noFill/>
          <a:ln>
            <a:noFill/>
          </a:ln>
        </p:spPr>
      </p:pic>
      <p:pic>
        <p:nvPicPr>
          <p:cNvPr descr="A close-up of a plant&#10;&#10;Description automatically generated" id="234" name="Google Shape;234;p16"/>
          <p:cNvPicPr preferRelativeResize="0"/>
          <p:nvPr/>
        </p:nvPicPr>
        <p:blipFill rotWithShape="1">
          <a:blip r:embed="rId5">
            <a:alphaModFix/>
          </a:blip>
          <a:srcRect b="0" l="0" r="0" t="0"/>
          <a:stretch/>
        </p:blipFill>
        <p:spPr>
          <a:xfrm>
            <a:off x="7291032" y="2586523"/>
            <a:ext cx="2307043" cy="2986462"/>
          </a:xfrm>
          <a:prstGeom prst="rect">
            <a:avLst/>
          </a:prstGeom>
          <a:noFill/>
          <a:ln>
            <a:noFill/>
          </a:ln>
        </p:spPr>
      </p:pic>
      <p:pic>
        <p:nvPicPr>
          <p:cNvPr descr="A hand holding a crab&#10;&#10;Description automatically generated" id="235" name="Google Shape;235;p16"/>
          <p:cNvPicPr preferRelativeResize="0"/>
          <p:nvPr/>
        </p:nvPicPr>
        <p:blipFill rotWithShape="1">
          <a:blip r:embed="rId6">
            <a:alphaModFix/>
          </a:blip>
          <a:srcRect b="0" l="0" r="0" t="0"/>
          <a:stretch/>
        </p:blipFill>
        <p:spPr>
          <a:xfrm>
            <a:off x="5076348" y="2591494"/>
            <a:ext cx="2315704" cy="2997675"/>
          </a:xfrm>
          <a:prstGeom prst="rect">
            <a:avLst/>
          </a:prstGeom>
          <a:noFill/>
          <a:ln>
            <a:noFill/>
          </a:ln>
        </p:spPr>
      </p:pic>
      <p:pic>
        <p:nvPicPr>
          <p:cNvPr descr="A close-up of a bug&#10;&#10;Description automatically generated" id="236" name="Google Shape;236;p16"/>
          <p:cNvPicPr preferRelativeResize="0"/>
          <p:nvPr/>
        </p:nvPicPr>
        <p:blipFill rotWithShape="1">
          <a:blip r:embed="rId7">
            <a:alphaModFix/>
          </a:blip>
          <a:srcRect b="0" l="0" r="0" t="0"/>
          <a:stretch/>
        </p:blipFill>
        <p:spPr>
          <a:xfrm>
            <a:off x="9625128" y="2586522"/>
            <a:ext cx="2223972" cy="2878929"/>
          </a:xfrm>
          <a:prstGeom prst="rect">
            <a:avLst/>
          </a:prstGeom>
          <a:noFill/>
          <a:ln>
            <a:noFill/>
          </a:ln>
        </p:spPr>
      </p:pic>
      <p:pic>
        <p:nvPicPr>
          <p:cNvPr descr="Close-up of a sea creature&#10;&#10;Description automatically generated" id="237" name="Google Shape;237;p16"/>
          <p:cNvPicPr preferRelativeResize="0"/>
          <p:nvPr/>
        </p:nvPicPr>
        <p:blipFill rotWithShape="1">
          <a:blip r:embed="rId8">
            <a:alphaModFix/>
          </a:blip>
          <a:srcRect b="0" l="0" r="0" t="0"/>
          <a:stretch/>
        </p:blipFill>
        <p:spPr>
          <a:xfrm>
            <a:off x="569915" y="2581549"/>
            <a:ext cx="2265507" cy="293269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2" name="Shape 242"/>
        <p:cNvGrpSpPr/>
        <p:nvPr/>
      </p:nvGrpSpPr>
      <p:grpSpPr>
        <a:xfrm>
          <a:off x="0" y="0"/>
          <a:ext cx="0" cy="0"/>
          <a:chOff x="0" y="0"/>
          <a:chExt cx="0" cy="0"/>
        </a:xfrm>
      </p:grpSpPr>
      <p:sp>
        <p:nvSpPr>
          <p:cNvPr id="243" name="Google Shape;243;p17"/>
          <p:cNvSpPr/>
          <p:nvPr/>
        </p:nvSpPr>
        <p:spPr>
          <a:xfrm>
            <a:off x="0" y="0"/>
            <a:ext cx="12192000" cy="6858000"/>
          </a:xfrm>
          <a:prstGeom prst="rect">
            <a:avLst/>
          </a:prstGeom>
          <a:blipFill rotWithShape="1">
            <a:blip r:embed="rId3">
              <a:alphaModFix/>
            </a:blip>
            <a:stretch>
              <a:fillRect b="-64990" l="0" r="0" t="-6499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4" name="Google Shape;244;p17"/>
          <p:cNvSpPr/>
          <p:nvPr/>
        </p:nvSpPr>
        <p:spPr>
          <a:xfrm>
            <a:off x="554425" y="288350"/>
            <a:ext cx="11167500" cy="1257000"/>
          </a:xfrm>
          <a:prstGeom prst="rect">
            <a:avLst/>
          </a:prstGeom>
          <a:blipFill rotWithShape="1">
            <a:blip r:embed="rId3">
              <a:alphaModFix/>
            </a:blip>
            <a:stretch>
              <a:fillRect b="-64990" l="0" r="0" t="-64990"/>
            </a:stretch>
          </a:blipFill>
          <a:ln cap="flat" cmpd="sng" w="12700">
            <a:solidFill>
              <a:srgbClr val="DEDEDE"/>
            </a:solidFill>
            <a:prstDash val="solid"/>
            <a:miter lim="800000"/>
            <a:headEnd len="sm" w="sm" type="none"/>
            <a:tailEnd len="sm" w="sm" type="none"/>
          </a:ln>
          <a:effectLst>
            <a:outerShdw blurRad="50800" rotWithShape="0" algn="tl" dir="2700000" dist="38100">
              <a:srgbClr val="C5C2C2">
                <a:alpha val="4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45" name="Google Shape;245;p17"/>
          <p:cNvSpPr txBox="1"/>
          <p:nvPr>
            <p:ph type="title"/>
          </p:nvPr>
        </p:nvSpPr>
        <p:spPr>
          <a:xfrm>
            <a:off x="841250" y="510050"/>
            <a:ext cx="8034600" cy="1175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Tahoma"/>
              <a:buNone/>
            </a:pPr>
            <a:r>
              <a:rPr lang="fr-CA" sz="2800"/>
              <a:t>Quelles espèces contribuent à la biodiversité?</a:t>
            </a:r>
            <a:endParaRPr/>
          </a:p>
        </p:txBody>
      </p:sp>
      <p:sp>
        <p:nvSpPr>
          <p:cNvPr id="246" name="Google Shape;246;p17"/>
          <p:cNvSpPr/>
          <p:nvPr/>
        </p:nvSpPr>
        <p:spPr>
          <a:xfrm>
            <a:off x="490408" y="564789"/>
            <a:ext cx="128100" cy="704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247" name="Google Shape;247;p17"/>
          <p:cNvPicPr preferRelativeResize="0"/>
          <p:nvPr/>
        </p:nvPicPr>
        <p:blipFill rotWithShape="1">
          <a:blip r:embed="rId4">
            <a:alphaModFix/>
          </a:blip>
          <a:srcRect b="0" l="0" r="0" t="0"/>
          <a:stretch/>
        </p:blipFill>
        <p:spPr>
          <a:xfrm>
            <a:off x="4253665" y="1972825"/>
            <a:ext cx="3684671" cy="4769800"/>
          </a:xfrm>
          <a:prstGeom prst="rect">
            <a:avLst/>
          </a:prstGeom>
          <a:noFill/>
          <a:ln>
            <a:noFill/>
          </a:ln>
        </p:spPr>
      </p:pic>
      <p:pic>
        <p:nvPicPr>
          <p:cNvPr descr="A close-up of a plant&#10;&#10;Description automatically generated" id="248" name="Google Shape;248;p17"/>
          <p:cNvPicPr preferRelativeResize="0"/>
          <p:nvPr/>
        </p:nvPicPr>
        <p:blipFill rotWithShape="1">
          <a:blip r:embed="rId5">
            <a:alphaModFix/>
          </a:blip>
          <a:srcRect b="0" l="0" r="0" t="0"/>
          <a:stretch/>
        </p:blipFill>
        <p:spPr>
          <a:xfrm>
            <a:off x="8085517" y="1960988"/>
            <a:ext cx="3702959" cy="4793475"/>
          </a:xfrm>
          <a:prstGeom prst="rect">
            <a:avLst/>
          </a:prstGeom>
          <a:noFill/>
          <a:ln>
            <a:noFill/>
          </a:ln>
        </p:spPr>
      </p:pic>
      <p:pic>
        <p:nvPicPr>
          <p:cNvPr id="249" name="Google Shape;249;p17"/>
          <p:cNvPicPr preferRelativeResize="0"/>
          <p:nvPr/>
        </p:nvPicPr>
        <p:blipFill rotWithShape="1">
          <a:blip r:embed="rId6">
            <a:alphaModFix/>
          </a:blip>
          <a:srcRect b="0" l="0" r="0" t="0"/>
          <a:stretch/>
        </p:blipFill>
        <p:spPr>
          <a:xfrm>
            <a:off x="490404" y="2017227"/>
            <a:ext cx="3616069" cy="468099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4" name="Shape 254"/>
        <p:cNvGrpSpPr/>
        <p:nvPr/>
      </p:nvGrpSpPr>
      <p:grpSpPr>
        <a:xfrm>
          <a:off x="0" y="0"/>
          <a:ext cx="0" cy="0"/>
          <a:chOff x="0" y="0"/>
          <a:chExt cx="0" cy="0"/>
        </a:xfrm>
      </p:grpSpPr>
      <p:sp>
        <p:nvSpPr>
          <p:cNvPr id="255" name="Google Shape;255;p18"/>
          <p:cNvSpPr/>
          <p:nvPr/>
        </p:nvSpPr>
        <p:spPr>
          <a:xfrm>
            <a:off x="0" y="0"/>
            <a:ext cx="12188952" cy="6858000"/>
          </a:xfrm>
          <a:prstGeom prst="rect">
            <a:avLst/>
          </a:prstGeom>
          <a:blipFill rotWithShape="1">
            <a:blip r:embed="rId3">
              <a:alphaModFix/>
            </a:blip>
            <a:stretch>
              <a:fillRect b="-64990" l="0" r="0" t="-6499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6" name="Google Shape;256;p18"/>
          <p:cNvSpPr txBox="1"/>
          <p:nvPr>
            <p:ph type="title"/>
          </p:nvPr>
        </p:nvSpPr>
        <p:spPr>
          <a:xfrm>
            <a:off x="3448485" y="346850"/>
            <a:ext cx="5295000" cy="2063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Tahoma"/>
              <a:buNone/>
            </a:pPr>
            <a:r>
              <a:rPr lang="fr-CA" sz="5400"/>
              <a:t>Des questions?</a:t>
            </a:r>
            <a:endParaRPr/>
          </a:p>
        </p:txBody>
      </p:sp>
      <p:sp>
        <p:nvSpPr>
          <p:cNvPr id="257" name="Google Shape;257;p18"/>
          <p:cNvSpPr/>
          <p:nvPr/>
        </p:nvSpPr>
        <p:spPr>
          <a:xfrm>
            <a:off x="3591325" y="2410556"/>
            <a:ext cx="4343400" cy="18288"/>
          </a:xfrm>
          <a:custGeom>
            <a:rect b="b" l="l" r="r" t="t"/>
            <a:pathLst>
              <a:path extrusionOk="0" fill="none" h="18288" w="434340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extrusionOk="0" h="18288" w="434340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view of a beach and a hill with trees&#10;&#10;Description automatically generated with medium confidence" id="258" name="Google Shape;258;p18"/>
          <p:cNvPicPr preferRelativeResize="0"/>
          <p:nvPr/>
        </p:nvPicPr>
        <p:blipFill rotWithShape="1">
          <a:blip r:embed="rId4">
            <a:alphaModFix/>
          </a:blip>
          <a:srcRect b="0" l="0" r="0" t="0"/>
          <a:stretch/>
        </p:blipFill>
        <p:spPr>
          <a:xfrm>
            <a:off x="9115750" y="1"/>
            <a:ext cx="2146776" cy="3816500"/>
          </a:xfrm>
          <a:prstGeom prst="rect">
            <a:avLst/>
          </a:prstGeom>
          <a:noFill/>
          <a:ln>
            <a:noFill/>
          </a:ln>
        </p:spPr>
      </p:pic>
      <p:pic>
        <p:nvPicPr>
          <p:cNvPr id="259" name="Google Shape;259;p18"/>
          <p:cNvPicPr preferRelativeResize="0"/>
          <p:nvPr/>
        </p:nvPicPr>
        <p:blipFill rotWithShape="1">
          <a:blip r:embed="rId5">
            <a:alphaModFix/>
          </a:blip>
          <a:srcRect b="12495" l="0" r="0" t="12502"/>
          <a:stretch/>
        </p:blipFill>
        <p:spPr>
          <a:xfrm>
            <a:off x="5855400" y="3816500"/>
            <a:ext cx="5407124" cy="3041499"/>
          </a:xfrm>
          <a:prstGeom prst="rect">
            <a:avLst/>
          </a:prstGeom>
          <a:noFill/>
          <a:ln>
            <a:noFill/>
          </a:ln>
        </p:spPr>
      </p:pic>
      <p:pic>
        <p:nvPicPr>
          <p:cNvPr id="260" name="Google Shape;260;p18"/>
          <p:cNvPicPr preferRelativeResize="0"/>
          <p:nvPr/>
        </p:nvPicPr>
        <p:blipFill>
          <a:blip r:embed="rId6">
            <a:alphaModFix/>
          </a:blip>
          <a:stretch>
            <a:fillRect/>
          </a:stretch>
        </p:blipFill>
        <p:spPr>
          <a:xfrm>
            <a:off x="933700" y="3166725"/>
            <a:ext cx="4921702" cy="369127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2"/>
          <p:cNvSpPr txBox="1"/>
          <p:nvPr>
            <p:ph type="title"/>
          </p:nvPr>
        </p:nvSpPr>
        <p:spPr>
          <a:xfrm>
            <a:off x="989494" y="1158524"/>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Tahoma"/>
              <a:buNone/>
            </a:pPr>
            <a:r>
              <a:rPr b="1" lang="fr-CA"/>
              <a:t>Que savez-vous sur la biodiversité?</a:t>
            </a:r>
            <a:endParaRPr/>
          </a:p>
        </p:txBody>
      </p:sp>
      <p:pic>
        <p:nvPicPr>
          <p:cNvPr id="99" name="Google Shape;99;p2"/>
          <p:cNvPicPr preferRelativeResize="0"/>
          <p:nvPr/>
        </p:nvPicPr>
        <p:blipFill rotWithShape="1">
          <a:blip r:embed="rId3">
            <a:alphaModFix/>
          </a:blip>
          <a:srcRect b="19" l="0" r="0" t="19"/>
          <a:stretch/>
        </p:blipFill>
        <p:spPr>
          <a:xfrm>
            <a:off x="1533433" y="4107282"/>
            <a:ext cx="2671637" cy="2670558"/>
          </a:xfrm>
          <a:prstGeom prst="rect">
            <a:avLst/>
          </a:prstGeom>
          <a:noFill/>
          <a:ln>
            <a:noFill/>
          </a:ln>
        </p:spPr>
      </p:pic>
      <p:pic>
        <p:nvPicPr>
          <p:cNvPr id="100" name="Google Shape;100;p2"/>
          <p:cNvPicPr preferRelativeResize="0"/>
          <p:nvPr/>
        </p:nvPicPr>
        <p:blipFill rotWithShape="1">
          <a:blip r:embed="rId4">
            <a:alphaModFix/>
          </a:blip>
          <a:srcRect b="2079" l="0" r="0" t="2079"/>
          <a:stretch/>
        </p:blipFill>
        <p:spPr>
          <a:xfrm>
            <a:off x="-649941" y="3287557"/>
            <a:ext cx="4268628" cy="4091157"/>
          </a:xfrm>
          <a:prstGeom prst="rect">
            <a:avLst/>
          </a:prstGeom>
          <a:noFill/>
          <a:ln>
            <a:noFill/>
          </a:ln>
        </p:spPr>
      </p:pic>
      <p:pic>
        <p:nvPicPr>
          <p:cNvPr id="101" name="Google Shape;101;p2"/>
          <p:cNvPicPr preferRelativeResize="0"/>
          <p:nvPr/>
        </p:nvPicPr>
        <p:blipFill rotWithShape="1">
          <a:blip r:embed="rId5">
            <a:alphaModFix/>
          </a:blip>
          <a:srcRect b="0" l="0" r="0" t="0"/>
          <a:stretch/>
        </p:blipFill>
        <p:spPr>
          <a:xfrm>
            <a:off x="3810162" y="3686452"/>
            <a:ext cx="4981022" cy="4981022"/>
          </a:xfrm>
          <a:prstGeom prst="rect">
            <a:avLst/>
          </a:prstGeom>
          <a:noFill/>
          <a:ln>
            <a:noFill/>
          </a:ln>
        </p:spPr>
      </p:pic>
      <p:pic>
        <p:nvPicPr>
          <p:cNvPr id="102" name="Google Shape;102;p2"/>
          <p:cNvPicPr preferRelativeResize="0"/>
          <p:nvPr/>
        </p:nvPicPr>
        <p:blipFill rotWithShape="1">
          <a:blip r:embed="rId6">
            <a:alphaModFix/>
          </a:blip>
          <a:srcRect b="0" l="0" r="0" t="0"/>
          <a:stretch/>
        </p:blipFill>
        <p:spPr>
          <a:xfrm>
            <a:off x="7918315" y="3278160"/>
            <a:ext cx="4608249" cy="4608249"/>
          </a:xfrm>
          <a:prstGeom prst="rect">
            <a:avLst/>
          </a:prstGeom>
          <a:noFill/>
          <a:ln>
            <a:noFill/>
          </a:ln>
        </p:spPr>
      </p:pic>
      <p:sp>
        <p:nvSpPr>
          <p:cNvPr id="103" name="Google Shape;103;p2"/>
          <p:cNvSpPr/>
          <p:nvPr/>
        </p:nvSpPr>
        <p:spPr>
          <a:xfrm>
            <a:off x="1166613" y="261600"/>
            <a:ext cx="10268100" cy="3119400"/>
          </a:xfrm>
          <a:prstGeom prst="wedgeEllipseCallout">
            <a:avLst>
              <a:gd fmla="val -43401" name="adj1"/>
              <a:gd fmla="val 71910" name="adj2"/>
            </a:avLst>
          </a:prstGeom>
          <a:no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8" name="Shape 108"/>
        <p:cNvGrpSpPr/>
        <p:nvPr/>
      </p:nvGrpSpPr>
      <p:grpSpPr>
        <a:xfrm>
          <a:off x="0" y="0"/>
          <a:ext cx="0" cy="0"/>
          <a:chOff x="0" y="0"/>
          <a:chExt cx="0" cy="0"/>
        </a:xfrm>
      </p:grpSpPr>
      <p:sp>
        <p:nvSpPr>
          <p:cNvPr id="109" name="Google Shape;109;p14"/>
          <p:cNvSpPr/>
          <p:nvPr/>
        </p:nvSpPr>
        <p:spPr>
          <a:xfrm>
            <a:off x="0" y="0"/>
            <a:ext cx="12192000" cy="6858000"/>
          </a:xfrm>
          <a:prstGeom prst="rect">
            <a:avLst/>
          </a:prstGeom>
          <a:blipFill rotWithShape="1">
            <a:blip r:embed="rId3">
              <a:alphaModFix/>
            </a:blip>
            <a:stretch>
              <a:fillRect b="-64990" l="0" r="0" t="-6499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close-up of a bug&#10;&#10;Description automatically generated" id="110" name="Google Shape;110;p14"/>
          <p:cNvPicPr preferRelativeResize="0"/>
          <p:nvPr/>
        </p:nvPicPr>
        <p:blipFill rotWithShape="1">
          <a:blip r:embed="rId4">
            <a:alphaModFix/>
          </a:blip>
          <a:srcRect b="4961" l="0" r="1" t="5308"/>
          <a:stretch/>
        </p:blipFill>
        <p:spPr>
          <a:xfrm>
            <a:off x="30408" y="-101104"/>
            <a:ext cx="7748631" cy="6953003"/>
          </a:xfrm>
          <a:prstGeom prst="roundRect">
            <a:avLst>
              <a:gd fmla="val 50000" name="adj"/>
            </a:avLst>
          </a:prstGeom>
          <a:noFill/>
          <a:ln>
            <a:noFill/>
          </a:ln>
        </p:spPr>
      </p:pic>
      <p:sp>
        <p:nvSpPr>
          <p:cNvPr id="111" name="Google Shape;111;p14"/>
          <p:cNvSpPr/>
          <p:nvPr/>
        </p:nvSpPr>
        <p:spPr>
          <a:xfrm>
            <a:off x="579263" y="3986129"/>
            <a:ext cx="6288261" cy="2253231"/>
          </a:xfrm>
          <a:prstGeom prst="rect">
            <a:avLst/>
          </a:prstGeom>
          <a:solidFill>
            <a:schemeClr val="lt1">
              <a:alpha val="94509"/>
            </a:schemeClr>
          </a:solidFill>
          <a:ln cap="flat" cmpd="sng" w="12700">
            <a:solidFill>
              <a:srgbClr val="EFEFE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2" name="Google Shape;112;p14"/>
          <p:cNvSpPr txBox="1"/>
          <p:nvPr>
            <p:ph type="title"/>
          </p:nvPr>
        </p:nvSpPr>
        <p:spPr>
          <a:xfrm>
            <a:off x="841248" y="4152624"/>
            <a:ext cx="2112264" cy="19202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Font typeface="Tahoma"/>
              <a:buNone/>
            </a:pPr>
            <a:r>
              <a:rPr lang="fr-CA" sz="2400"/>
              <a:t>EEE et EAE</a:t>
            </a:r>
            <a:endParaRPr/>
          </a:p>
        </p:txBody>
      </p:sp>
      <p:pic>
        <p:nvPicPr>
          <p:cNvPr descr="A tall grass next to a body of water&#10;&#10;Description automatically generated" id="113" name="Google Shape;113;p14"/>
          <p:cNvPicPr preferRelativeResize="0"/>
          <p:nvPr/>
        </p:nvPicPr>
        <p:blipFill rotWithShape="1">
          <a:blip r:embed="rId5">
            <a:alphaModFix/>
          </a:blip>
          <a:srcRect b="2" l="16487" r="14741" t="0"/>
          <a:stretch/>
        </p:blipFill>
        <p:spPr>
          <a:xfrm>
            <a:off x="7809454" y="1"/>
            <a:ext cx="4382546" cy="3345645"/>
          </a:xfrm>
          <a:prstGeom prst="rect">
            <a:avLst/>
          </a:prstGeom>
          <a:noFill/>
          <a:ln>
            <a:noFill/>
          </a:ln>
        </p:spPr>
      </p:pic>
      <p:sp>
        <p:nvSpPr>
          <p:cNvPr id="114" name="Google Shape;114;p14"/>
          <p:cNvSpPr/>
          <p:nvPr/>
        </p:nvSpPr>
        <p:spPr>
          <a:xfrm>
            <a:off x="508535" y="4784544"/>
            <a:ext cx="128016" cy="65390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5" name="Google Shape;115;p14"/>
          <p:cNvSpPr/>
          <p:nvPr/>
        </p:nvSpPr>
        <p:spPr>
          <a:xfrm rot="5400000">
            <a:off x="2394346" y="5103601"/>
            <a:ext cx="146304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6" name="Google Shape;116;p14"/>
          <p:cNvSpPr txBox="1"/>
          <p:nvPr>
            <p:ph idx="1" type="body"/>
          </p:nvPr>
        </p:nvSpPr>
        <p:spPr>
          <a:xfrm>
            <a:off x="3364992" y="4151376"/>
            <a:ext cx="3319272" cy="1920240"/>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600"/>
              <a:buChar char="•"/>
            </a:pPr>
            <a:r>
              <a:rPr lang="fr-CA" sz="1600"/>
              <a:t>Espèces Exotiques Envahissantes</a:t>
            </a:r>
            <a:endParaRPr/>
          </a:p>
          <a:p>
            <a:pPr indent="-228600" lvl="0" marL="228600" rtl="0" algn="l">
              <a:lnSpc>
                <a:spcPct val="90000"/>
              </a:lnSpc>
              <a:spcBef>
                <a:spcPts val="1000"/>
              </a:spcBef>
              <a:spcAft>
                <a:spcPts val="0"/>
              </a:spcAft>
              <a:buClr>
                <a:schemeClr val="dk1"/>
              </a:buClr>
              <a:buSzPts val="1600"/>
              <a:buChar char="•"/>
            </a:pPr>
            <a:r>
              <a:rPr lang="fr-CA" sz="1600"/>
              <a:t>Espèces Aquatiques Envahissantes</a:t>
            </a:r>
            <a:endParaRPr/>
          </a:p>
          <a:p>
            <a:pPr indent="-127000" lvl="0" marL="228600" rtl="0" algn="l">
              <a:lnSpc>
                <a:spcPct val="90000"/>
              </a:lnSpc>
              <a:spcBef>
                <a:spcPts val="1000"/>
              </a:spcBef>
              <a:spcAft>
                <a:spcPts val="0"/>
              </a:spcAft>
              <a:buClr>
                <a:schemeClr val="dk1"/>
              </a:buClr>
              <a:buSzPts val="1600"/>
              <a:buNone/>
            </a:pPr>
            <a:r>
              <a:t/>
            </a:r>
            <a:endParaRPr sz="1600"/>
          </a:p>
        </p:txBody>
      </p:sp>
      <p:pic>
        <p:nvPicPr>
          <p:cNvPr descr="A group of plants with leaves&#10;&#10;Description automatically generated" id="117" name="Google Shape;117;p14"/>
          <p:cNvPicPr preferRelativeResize="0"/>
          <p:nvPr/>
        </p:nvPicPr>
        <p:blipFill rotWithShape="1">
          <a:blip r:embed="rId6">
            <a:alphaModFix/>
          </a:blip>
          <a:srcRect b="-3" l="10328" r="32415" t="0"/>
          <a:stretch/>
        </p:blipFill>
        <p:spPr>
          <a:xfrm rot="5400000">
            <a:off x="8327911" y="2993904"/>
            <a:ext cx="3345646" cy="4382545"/>
          </a:xfrm>
          <a:prstGeom prst="rect">
            <a:avLst/>
          </a:prstGeom>
          <a:noFill/>
          <a:ln>
            <a:noFill/>
          </a:ln>
        </p:spPr>
      </p:pic>
      <p:sp>
        <p:nvSpPr>
          <p:cNvPr id="118" name="Google Shape;118;p14"/>
          <p:cNvSpPr txBox="1"/>
          <p:nvPr/>
        </p:nvSpPr>
        <p:spPr>
          <a:xfrm>
            <a:off x="6008914" y="-116468"/>
            <a:ext cx="1992086"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fr-CA" sz="1800" u="none" cap="none" strike="noStrike">
                <a:solidFill>
                  <a:schemeClr val="dk1"/>
                </a:solidFill>
                <a:latin typeface="Calibri"/>
                <a:ea typeface="Calibri"/>
                <a:cs typeface="Calibri"/>
                <a:sym typeface="Calibri"/>
              </a:rPr>
              <a:t>Roseau commun </a:t>
            </a:r>
            <a:r>
              <a:rPr b="1" i="1" lang="fr-CA" sz="1800" u="none" cap="none" strike="noStrike">
                <a:solidFill>
                  <a:schemeClr val="dk1"/>
                </a:solidFill>
                <a:latin typeface="Calibri"/>
                <a:ea typeface="Calibri"/>
                <a:cs typeface="Calibri"/>
                <a:sym typeface="Calibri"/>
              </a:rPr>
              <a:t>(Phragmites australis</a:t>
            </a:r>
            <a:r>
              <a:rPr b="1" i="0" lang="fr-CA" sz="18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id="119" name="Google Shape;119;p14"/>
          <p:cNvSpPr txBox="1"/>
          <p:nvPr/>
        </p:nvSpPr>
        <p:spPr>
          <a:xfrm>
            <a:off x="5891788" y="5934660"/>
            <a:ext cx="1992086"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fr-CA" sz="1800" u="none" cap="none" strike="noStrike">
                <a:solidFill>
                  <a:schemeClr val="dk1"/>
                </a:solidFill>
                <a:latin typeface="Calibri"/>
                <a:ea typeface="Calibri"/>
                <a:cs typeface="Calibri"/>
                <a:sym typeface="Calibri"/>
              </a:rPr>
              <a:t>Renouée du Japon </a:t>
            </a:r>
            <a:r>
              <a:rPr b="1" i="1" lang="fr-CA" sz="1800" u="none" cap="none" strike="noStrike">
                <a:solidFill>
                  <a:schemeClr val="dk1"/>
                </a:solidFill>
                <a:latin typeface="Calibri"/>
                <a:ea typeface="Calibri"/>
                <a:cs typeface="Calibri"/>
                <a:sym typeface="Calibri"/>
              </a:rPr>
              <a:t>(Reynoutria japonica</a:t>
            </a:r>
            <a:r>
              <a:rPr b="1" i="0" lang="fr-CA" sz="18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id="120" name="Google Shape;120;p14"/>
          <p:cNvSpPr txBox="1"/>
          <p:nvPr/>
        </p:nvSpPr>
        <p:spPr>
          <a:xfrm>
            <a:off x="4028585" y="1211158"/>
            <a:ext cx="1980329" cy="646331"/>
          </a:xfrm>
          <a:prstGeom prst="rect">
            <a:avLst/>
          </a:prstGeom>
          <a:solidFill>
            <a:srgbClr val="D8E2F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fr-CA" sz="1800" u="none" cap="none" strike="noStrike">
                <a:solidFill>
                  <a:schemeClr val="dk1"/>
                </a:solidFill>
                <a:latin typeface="Calibri"/>
                <a:ea typeface="Calibri"/>
                <a:cs typeface="Calibri"/>
                <a:sym typeface="Calibri"/>
              </a:rPr>
              <a:t>Caprelle japonaise </a:t>
            </a:r>
            <a:r>
              <a:rPr b="1" i="1" lang="fr-CA" sz="1800" u="none" cap="none" strike="noStrike">
                <a:solidFill>
                  <a:schemeClr val="dk1"/>
                </a:solidFill>
                <a:latin typeface="Calibri"/>
                <a:ea typeface="Calibri"/>
                <a:cs typeface="Calibri"/>
                <a:sym typeface="Calibri"/>
              </a:rPr>
              <a:t>(Caprella mutica</a:t>
            </a:r>
            <a:r>
              <a:rPr b="1" i="0" lang="fr-CA" sz="18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3"/>
          <p:cNvSpPr/>
          <p:nvPr/>
        </p:nvSpPr>
        <p:spPr>
          <a:xfrm>
            <a:off x="-1" y="0"/>
            <a:ext cx="12188952" cy="6858000"/>
          </a:xfrm>
          <a:prstGeom prst="rect">
            <a:avLst/>
          </a:prstGeom>
          <a:blipFill rotWithShape="1">
            <a:blip r:embed="rId3">
              <a:alphaModFix/>
            </a:blip>
            <a:stretch>
              <a:fillRect b="-64990" l="0" r="0" t="-6499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ird on a tree branch&#10;&#10;Description automatically generated" id="127" name="Google Shape;127;p3"/>
          <p:cNvPicPr preferRelativeResize="0"/>
          <p:nvPr/>
        </p:nvPicPr>
        <p:blipFill rotWithShape="1">
          <a:blip r:embed="rId4">
            <a:alphaModFix/>
          </a:blip>
          <a:srcRect b="0" l="0" r="0" t="0"/>
          <a:stretch/>
        </p:blipFill>
        <p:spPr>
          <a:xfrm>
            <a:off x="1807125" y="1880878"/>
            <a:ext cx="3624243" cy="4691579"/>
          </a:xfrm>
          <a:prstGeom prst="roundRect">
            <a:avLst>
              <a:gd fmla="val 16667" name="adj"/>
            </a:avLst>
          </a:prstGeom>
          <a:noFill/>
          <a:ln>
            <a:noFill/>
          </a:ln>
        </p:spPr>
      </p:pic>
      <p:pic>
        <p:nvPicPr>
          <p:cNvPr descr="A tree with birds and birds&#10;&#10;Description automatically generated" id="128" name="Google Shape;128;p3"/>
          <p:cNvPicPr preferRelativeResize="0"/>
          <p:nvPr/>
        </p:nvPicPr>
        <p:blipFill rotWithShape="1">
          <a:blip r:embed="rId5">
            <a:alphaModFix/>
          </a:blip>
          <a:srcRect b="0" l="0" r="0" t="0"/>
          <a:stretch/>
        </p:blipFill>
        <p:spPr>
          <a:xfrm>
            <a:off x="7167321" y="1880878"/>
            <a:ext cx="3624243" cy="4691579"/>
          </a:xfrm>
          <a:prstGeom prst="roundRect">
            <a:avLst>
              <a:gd fmla="val 16667" name="adj"/>
            </a:avLst>
          </a:prstGeom>
          <a:noFill/>
          <a:ln>
            <a:noFill/>
          </a:ln>
        </p:spPr>
      </p:pic>
      <p:sp>
        <p:nvSpPr>
          <p:cNvPr id="129" name="Google Shape;129;p3"/>
          <p:cNvSpPr txBox="1"/>
          <p:nvPr>
            <p:ph type="title"/>
          </p:nvPr>
        </p:nvSpPr>
        <p:spPr>
          <a:xfrm>
            <a:off x="520146" y="23751"/>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Tahoma"/>
              <a:buNone/>
            </a:pPr>
            <a:r>
              <a:rPr b="1" lang="fr-CA"/>
              <a:t>Qu’est-ce que la biodiversité?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4"/>
          <p:cNvSpPr txBox="1"/>
          <p:nvPr>
            <p:ph type="title"/>
          </p:nvPr>
        </p:nvSpPr>
        <p:spPr>
          <a:xfrm>
            <a:off x="838200" y="191321"/>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Tahoma"/>
              <a:buNone/>
            </a:pPr>
            <a:r>
              <a:rPr lang="fr-CA"/>
              <a:t>Peu ou beaucoup de biodiversité?	</a:t>
            </a:r>
            <a:endParaRPr/>
          </a:p>
        </p:txBody>
      </p:sp>
      <p:pic>
        <p:nvPicPr>
          <p:cNvPr descr="A tall grass next to a body of water&#10;&#10;Description automatically generated" id="136" name="Google Shape;136;p4"/>
          <p:cNvPicPr preferRelativeResize="0"/>
          <p:nvPr>
            <p:ph idx="1" type="body"/>
          </p:nvPr>
        </p:nvPicPr>
        <p:blipFill rotWithShape="1">
          <a:blip r:embed="rId3">
            <a:alphaModFix/>
          </a:blip>
          <a:srcRect b="0" l="0" r="0" t="0"/>
          <a:stretch/>
        </p:blipFill>
        <p:spPr>
          <a:xfrm>
            <a:off x="1226235" y="1646156"/>
            <a:ext cx="9549525" cy="5020523"/>
          </a:xfrm>
          <a:prstGeom prst="roundRect">
            <a:avLst>
              <a:gd fmla="val 16667" name="adj"/>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descr="Long shot of a grassy field&#10;&#10;Description automatically generated" id="142" name="Google Shape;142;p5"/>
          <p:cNvPicPr preferRelativeResize="0"/>
          <p:nvPr>
            <p:ph idx="1" type="body"/>
          </p:nvPr>
        </p:nvPicPr>
        <p:blipFill rotWithShape="1">
          <a:blip r:embed="rId3">
            <a:alphaModFix/>
          </a:blip>
          <a:srcRect b="0" l="0" r="0" t="0"/>
          <a:stretch/>
        </p:blipFill>
        <p:spPr>
          <a:xfrm>
            <a:off x="2381404" y="1129438"/>
            <a:ext cx="7429200" cy="5571900"/>
          </a:xfrm>
          <a:prstGeom prst="roundRect">
            <a:avLst>
              <a:gd fmla="val 16667" name="adj"/>
            </a:avLst>
          </a:prstGeom>
          <a:noFill/>
          <a:ln>
            <a:noFill/>
          </a:ln>
        </p:spPr>
      </p:pic>
      <p:sp>
        <p:nvSpPr>
          <p:cNvPr id="143" name="Google Shape;143;p5"/>
          <p:cNvSpPr txBox="1"/>
          <p:nvPr/>
        </p:nvSpPr>
        <p:spPr>
          <a:xfrm>
            <a:off x="1282535" y="-39575"/>
            <a:ext cx="105156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Tahoma"/>
              <a:buNone/>
            </a:pPr>
            <a:r>
              <a:rPr b="0" i="0" lang="fr-CA" sz="4400" u="none" cap="none" strike="noStrike">
                <a:solidFill>
                  <a:schemeClr val="dk1"/>
                </a:solidFill>
                <a:latin typeface="Tahoma"/>
                <a:ea typeface="Tahoma"/>
                <a:cs typeface="Tahoma"/>
                <a:sym typeface="Tahoma"/>
              </a:rPr>
              <a:t>Peu ou beaucoup de biodiversité?	</a:t>
            </a:r>
            <a:endParaRPr b="0" i="0" sz="1400" u="none" cap="none" strike="noStrike">
              <a:solidFill>
                <a:srgbClr val="000000"/>
              </a:solidFill>
              <a:latin typeface="Arial"/>
              <a:ea typeface="Arial"/>
              <a:cs typeface="Arial"/>
              <a:sym typeface="Arial"/>
            </a:endParaRPr>
          </a:p>
        </p:txBody>
      </p:sp>
      <p:pic>
        <p:nvPicPr>
          <p:cNvPr id="144" name="Google Shape;144;p5"/>
          <p:cNvPicPr preferRelativeResize="0"/>
          <p:nvPr/>
        </p:nvPicPr>
        <p:blipFill rotWithShape="1">
          <a:blip r:embed="rId4">
            <a:alphaModFix/>
          </a:blip>
          <a:srcRect b="0" l="0" r="0" t="0"/>
          <a:stretch/>
        </p:blipFill>
        <p:spPr>
          <a:xfrm>
            <a:off x="3969925" y="4619926"/>
            <a:ext cx="1774474" cy="1774474"/>
          </a:xfrm>
          <a:prstGeom prst="rect">
            <a:avLst/>
          </a:prstGeom>
          <a:noFill/>
          <a:ln>
            <a:noFill/>
          </a:ln>
        </p:spPr>
      </p:pic>
      <p:pic>
        <p:nvPicPr>
          <p:cNvPr id="145" name="Google Shape;145;p5"/>
          <p:cNvPicPr preferRelativeResize="0"/>
          <p:nvPr/>
        </p:nvPicPr>
        <p:blipFill rotWithShape="1">
          <a:blip r:embed="rId5">
            <a:alphaModFix/>
          </a:blip>
          <a:srcRect b="602" l="0" r="0" t="612"/>
          <a:stretch/>
        </p:blipFill>
        <p:spPr>
          <a:xfrm>
            <a:off x="2513450" y="3882595"/>
            <a:ext cx="525026" cy="5186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0" name="Shape 150"/>
        <p:cNvGrpSpPr/>
        <p:nvPr/>
      </p:nvGrpSpPr>
      <p:grpSpPr>
        <a:xfrm>
          <a:off x="0" y="0"/>
          <a:ext cx="0" cy="0"/>
          <a:chOff x="0" y="0"/>
          <a:chExt cx="0" cy="0"/>
        </a:xfrm>
      </p:grpSpPr>
      <p:sp>
        <p:nvSpPr>
          <p:cNvPr id="151" name="Google Shape;151;p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52" name="Google Shape;152;p6"/>
          <p:cNvSpPr/>
          <p:nvPr/>
        </p:nvSpPr>
        <p:spPr>
          <a:xfrm>
            <a:off x="0" y="4080681"/>
            <a:ext cx="12192000" cy="2777318"/>
          </a:xfrm>
          <a:prstGeom prst="rect">
            <a:avLst/>
          </a:prstGeom>
          <a:solidFill>
            <a:srgbClr val="82766A">
              <a:alpha val="1490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53" name="Google Shape;153;p6"/>
          <p:cNvSpPr txBox="1"/>
          <p:nvPr/>
        </p:nvSpPr>
        <p:spPr>
          <a:xfrm>
            <a:off x="1255060" y="5279511"/>
            <a:ext cx="9681882" cy="73988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600"/>
              </a:spcAft>
              <a:buNone/>
            </a:pPr>
            <a:r>
              <a:rPr b="0" i="0" lang="fr-CA" sz="3600" u="none" cap="none" strike="noStrike">
                <a:solidFill>
                  <a:srgbClr val="262626"/>
                </a:solidFill>
                <a:latin typeface="Arial"/>
                <a:ea typeface="Arial"/>
                <a:cs typeface="Arial"/>
                <a:sym typeface="Arial"/>
              </a:rPr>
              <a:t>Peu ou beaucoup de biodiversité?	</a:t>
            </a:r>
            <a:endParaRPr b="0" i="0" sz="3600" u="none" cap="none" strike="noStrike">
              <a:solidFill>
                <a:srgbClr val="262626"/>
              </a:solidFill>
              <a:latin typeface="Arial"/>
              <a:ea typeface="Arial"/>
              <a:cs typeface="Arial"/>
              <a:sym typeface="Arial"/>
            </a:endParaRPr>
          </a:p>
        </p:txBody>
      </p:sp>
      <p:pic>
        <p:nvPicPr>
          <p:cNvPr id="154" name="Google Shape;154;p6"/>
          <p:cNvPicPr preferRelativeResize="0"/>
          <p:nvPr>
            <p:ph idx="1" type="body"/>
          </p:nvPr>
        </p:nvPicPr>
        <p:blipFill rotWithShape="1">
          <a:blip r:embed="rId3">
            <a:alphaModFix/>
          </a:blip>
          <a:srcRect b="17054" l="0" r="0" t="17047"/>
          <a:stretch/>
        </p:blipFill>
        <p:spPr>
          <a:xfrm>
            <a:off x="1885350" y="0"/>
            <a:ext cx="8421300" cy="4162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9" name="Shape 159"/>
        <p:cNvGrpSpPr/>
        <p:nvPr/>
      </p:nvGrpSpPr>
      <p:grpSpPr>
        <a:xfrm>
          <a:off x="0" y="0"/>
          <a:ext cx="0" cy="0"/>
          <a:chOff x="0" y="0"/>
          <a:chExt cx="0" cy="0"/>
        </a:xfrm>
      </p:grpSpPr>
      <p:sp>
        <p:nvSpPr>
          <p:cNvPr id="160" name="Google Shape;160;p7"/>
          <p:cNvSpPr/>
          <p:nvPr/>
        </p:nvSpPr>
        <p:spPr>
          <a:xfrm>
            <a:off x="0" y="0"/>
            <a:ext cx="12192000" cy="6858000"/>
          </a:xfrm>
          <a:prstGeom prst="rect">
            <a:avLst/>
          </a:prstGeom>
          <a:blipFill rotWithShape="1">
            <a:blip r:embed="rId3">
              <a:alphaModFix/>
            </a:blip>
            <a:stretch>
              <a:fillRect b="-64990" l="0" r="0" t="-6499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61" name="Google Shape;161;p7"/>
          <p:cNvPicPr preferRelativeResize="0"/>
          <p:nvPr>
            <p:ph idx="1" type="body"/>
          </p:nvPr>
        </p:nvPicPr>
        <p:blipFill rotWithShape="1">
          <a:blip r:embed="rId4">
            <a:alphaModFix/>
          </a:blip>
          <a:srcRect b="0" l="0" r="0" t="34448"/>
          <a:stretch/>
        </p:blipFill>
        <p:spPr>
          <a:xfrm>
            <a:off x="4110127" y="10"/>
            <a:ext cx="8081873" cy="6857990"/>
          </a:xfrm>
          <a:prstGeom prst="rect">
            <a:avLst/>
          </a:prstGeom>
          <a:noFill/>
          <a:ln>
            <a:noFill/>
          </a:ln>
        </p:spPr>
      </p:pic>
      <p:sp>
        <p:nvSpPr>
          <p:cNvPr id="162" name="Google Shape;162;p7"/>
          <p:cNvSpPr/>
          <p:nvPr/>
        </p:nvSpPr>
        <p:spPr>
          <a:xfrm>
            <a:off x="0" y="0"/>
            <a:ext cx="4959047" cy="6858000"/>
          </a:xfrm>
          <a:custGeom>
            <a:rect b="b" l="l" r="r" t="t"/>
            <a:pathLst>
              <a:path extrusionOk="0" h="6858000" w="4959047">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blipFill rotWithShape="1">
            <a:blip r:embed="rId3">
              <a:alphaModFix/>
            </a:blip>
            <a:stretch>
              <a:fillRect b="-64990" l="0" r="0" t="-64990"/>
            </a:stretch>
          </a:blipFill>
          <a:ln cap="flat" cmpd="sng" w="9525">
            <a:solidFill>
              <a:srgbClr val="E9EDF1"/>
            </a:solidFill>
            <a:prstDash val="solid"/>
            <a:miter lim="800000"/>
            <a:headEnd len="sm" w="sm" type="none"/>
            <a:tailEnd len="sm" w="sm" type="none"/>
          </a:ln>
          <a:effectLst>
            <a:outerShdw blurRad="50800" rotWithShape="0" algn="l" dist="38100">
              <a:srgbClr val="D8D8D8">
                <a:alpha val="2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63" name="Google Shape;163;p7"/>
          <p:cNvSpPr/>
          <p:nvPr/>
        </p:nvSpPr>
        <p:spPr>
          <a:xfrm>
            <a:off x="0" y="0"/>
            <a:ext cx="4948887" cy="6858000"/>
          </a:xfrm>
          <a:custGeom>
            <a:rect b="b" l="l" r="r" t="t"/>
            <a:pathLst>
              <a:path extrusionOk="0" h="6858000" w="4948887">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blipFill rotWithShape="1">
            <a:blip r:embed="rId3">
              <a:alphaModFix/>
            </a:blip>
            <a:stretch>
              <a:fillRect b="-64990" l="0" r="0" t="-6499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64" name="Google Shape;164;p7"/>
          <p:cNvSpPr txBox="1"/>
          <p:nvPr>
            <p:ph type="title"/>
          </p:nvPr>
        </p:nvSpPr>
        <p:spPr>
          <a:xfrm>
            <a:off x="477981" y="1122363"/>
            <a:ext cx="4023360" cy="320413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fr-CA" sz="4800">
                <a:latin typeface="Calibri"/>
                <a:ea typeface="Calibri"/>
                <a:cs typeface="Calibri"/>
                <a:sym typeface="Calibri"/>
              </a:rPr>
              <a:t>Cohabitation avec la faune et la flore </a:t>
            </a:r>
            <a:endParaRPr/>
          </a:p>
        </p:txBody>
      </p:sp>
      <p:sp>
        <p:nvSpPr>
          <p:cNvPr id="165" name="Google Shape;165;p7"/>
          <p:cNvSpPr/>
          <p:nvPr/>
        </p:nvSpPr>
        <p:spPr>
          <a:xfrm rot="5400000">
            <a:off x="759921" y="346791"/>
            <a:ext cx="146304"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66" name="Google Shape;166;p7"/>
          <p:cNvSpPr/>
          <p:nvPr/>
        </p:nvSpPr>
        <p:spPr>
          <a:xfrm>
            <a:off x="481029" y="4546920"/>
            <a:ext cx="402336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8"/>
          <p:cNvSpPr txBox="1"/>
          <p:nvPr>
            <p:ph type="title"/>
          </p:nvPr>
        </p:nvSpPr>
        <p:spPr>
          <a:xfrm>
            <a:off x="518885" y="1163411"/>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Tahoma"/>
              <a:buNone/>
            </a:pPr>
            <a:r>
              <a:rPr lang="fr-CA" sz="4000"/>
              <a:t>Kayak de mer</a:t>
            </a:r>
            <a:endParaRPr/>
          </a:p>
        </p:txBody>
      </p:sp>
      <p:sp>
        <p:nvSpPr>
          <p:cNvPr id="173" name="Google Shape;173;p8"/>
          <p:cNvSpPr txBox="1"/>
          <p:nvPr>
            <p:ph idx="1" type="body"/>
          </p:nvPr>
        </p:nvSpPr>
        <p:spPr>
          <a:xfrm>
            <a:off x="518885" y="3160939"/>
            <a:ext cx="3820886"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fr-CA"/>
              <a:t>Quelles espèces animales ou végétales est-il possible de croiser?</a:t>
            </a:r>
            <a:endParaRPr/>
          </a:p>
        </p:txBody>
      </p:sp>
      <p:pic>
        <p:nvPicPr>
          <p:cNvPr descr="A person in a kayak on a river&#10;&#10;Description automatically generated" id="174" name="Google Shape;174;p8"/>
          <p:cNvPicPr preferRelativeResize="0"/>
          <p:nvPr/>
        </p:nvPicPr>
        <p:blipFill rotWithShape="1">
          <a:blip r:embed="rId3">
            <a:alphaModFix/>
          </a:blip>
          <a:srcRect b="0" l="0" r="0" t="0"/>
          <a:stretch/>
        </p:blipFill>
        <p:spPr>
          <a:xfrm>
            <a:off x="4616576" y="723519"/>
            <a:ext cx="7214616" cy="5410962"/>
          </a:xfrm>
          <a:prstGeom prst="roundRect">
            <a:avLst>
              <a:gd fmla="val 16667" name="adj"/>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2023-08-05T23:20:36Z</dcterms:created>
  <dc:creator>ivar alberto</dc:creator>
</cp:coreProperties>
</file>