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Tahoma"/>
      <p:regular r:id="rId24"/>
      <p:bold r:id="rId25"/>
    </p:embeddedFont>
    <p:embeddedFont>
      <p:font typeface="Helvetica Neue"/>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0" roundtripDataSignature="AMtx7mh4sHpwNA7j9nsWf3yRHky4XlsA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Tahoma-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regular.fntdata"/><Relationship Id="rId25" Type="http://schemas.openxmlformats.org/officeDocument/2006/relationships/font" Target="fonts/Tahoma-bold.fntdata"/><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Italic.fntdata"/><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fr-CA"/>
              <a:t>Remember to keep a distance of at least 200 metres from all marine mammals.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Why should we keep a distance of 400 metres from belugas?</a:t>
            </a:r>
            <a:endParaRPr b="1"/>
          </a:p>
          <a:p>
            <a:pPr indent="0" lvl="0" marL="0" rtl="0" algn="l">
              <a:spcBef>
                <a:spcPts val="0"/>
              </a:spcBef>
              <a:spcAft>
                <a:spcPts val="0"/>
              </a:spcAft>
              <a:buClr>
                <a:schemeClr val="dk1"/>
              </a:buClr>
              <a:buSzPts val="1100"/>
              <a:buFont typeface="Arial"/>
              <a:buNone/>
            </a:pPr>
            <a:r>
              <a:rPr lang="fr-CA"/>
              <a:t>The St. Lawrence Estuary beluga population is roughly 900 (1), compared to the estimated 7,800 to 10,100 in the 1900s (2). Today, this population is on the mend. That’s why it’s important to keep our distance from these mammals so we don’t disturb them. In doing so, we’re helping this species recover!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fr-CA"/>
              <a:t>Here’s a reminder of the distances we need to keep from marine mammals. The website of Baleinesendirect (1) is also full of information on marine mammals.</a:t>
            </a:r>
            <a:endParaRPr/>
          </a:p>
          <a:p>
            <a:pPr indent="0" lvl="0" marL="0" rtl="0" algn="l">
              <a:spcBef>
                <a:spcPts val="0"/>
              </a:spcBef>
              <a:spcAft>
                <a:spcPts val="0"/>
              </a:spcAft>
              <a:buSzPts val="1100"/>
              <a:buNone/>
            </a:pPr>
            <a:r>
              <a:t/>
            </a:r>
            <a:endParaRPr/>
          </a:p>
          <a:p>
            <a:pPr indent="-228600" lvl="0" marL="228600" rtl="0" algn="l">
              <a:lnSpc>
                <a:spcPct val="100000"/>
              </a:lnSpc>
              <a:spcBef>
                <a:spcPts val="0"/>
              </a:spcBef>
              <a:spcAft>
                <a:spcPts val="0"/>
              </a:spcAft>
              <a:buSzPts val="1400"/>
              <a:buAutoNum type="arabicParenBoth"/>
            </a:pPr>
            <a:r>
              <a:rPr lang="fr-CA"/>
              <a:t>https://baleinesendirect.org/decouvrir/especes-baleines-saint-laurent/13-especes/beluga/</a:t>
            </a:r>
            <a:endParaRPr/>
          </a:p>
          <a:p>
            <a:pPr indent="-228600" lvl="0" marL="228600" rtl="0" algn="l">
              <a:lnSpc>
                <a:spcPct val="100000"/>
              </a:lnSpc>
              <a:spcBef>
                <a:spcPts val="0"/>
              </a:spcBef>
              <a:spcAft>
                <a:spcPts val="0"/>
              </a:spcAft>
              <a:buSzPts val="1400"/>
              <a:buAutoNum type="arabicParenBoth"/>
            </a:pPr>
            <a:r>
              <a:rPr lang="fr-CA"/>
              <a:t>https://www3.mffp.gouv.qc.ca/faune/especes/menacees/fiche.asp?noEsp=3</a:t>
            </a:r>
            <a:endParaRPr/>
          </a:p>
        </p:txBody>
      </p:sp>
      <p:sp>
        <p:nvSpPr>
          <p:cNvPr id="178" name="Google Shape;17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What can I do?</a:t>
            </a:r>
            <a:endParaRPr b="1"/>
          </a:p>
          <a:p>
            <a:pPr indent="0" lvl="0" marL="0" rtl="0" algn="l">
              <a:spcBef>
                <a:spcPts val="0"/>
              </a:spcBef>
              <a:spcAft>
                <a:spcPts val="0"/>
              </a:spcAft>
              <a:buClr>
                <a:schemeClr val="dk1"/>
              </a:buClr>
              <a:buSzPts val="1100"/>
              <a:buFont typeface="Arial"/>
              <a:buNone/>
            </a:pPr>
            <a:r>
              <a:rPr lang="fr-CA"/>
              <a:t>If you see a marine mammal in distress or beached, dead or alive, be it a whale or a seal, call</a:t>
            </a:r>
            <a:r>
              <a:rPr lang="fr-CA">
                <a:solidFill>
                  <a:srgbClr val="112A41"/>
                </a:solidFill>
              </a:rPr>
              <a:t> the </a:t>
            </a:r>
            <a:r>
              <a:rPr b="1" lang="fr-CA">
                <a:solidFill>
                  <a:srgbClr val="112A41"/>
                </a:solidFill>
              </a:rPr>
              <a:t>Quebec Marine Mammal Emergency Response Network at 1-877-722-5346</a:t>
            </a:r>
            <a:r>
              <a:rPr lang="fr-CA">
                <a:solidFill>
                  <a:srgbClr val="112A41"/>
                </a:solidFill>
              </a:rPr>
              <a:t>.</a:t>
            </a:r>
            <a:r>
              <a:rPr lang="fr-CA"/>
              <a:t> At Comité ZIP Gaspésie, we’re also trained to respond to these types of emergencies.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This organization works with a network of volunteers who are trained to help marine mammals in need along the St. Lawrence riparian zone, from Quebec City to Gaspésie and the Îles de Mingan. This network works to better document incidents involving marine mammals in order to prevent them from happening in the future. The volunteers take samples from the animal carcasses.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It’s important to call this organization instead of intervening, which can be dangerous for us and the animal.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fr-CA"/>
              <a:t>Story : My friend’s dog once picked up a bone while we were walking on the beach. Through the dog’s teeth, we noticed a large blue tag with a telephone number and a code from the Marine Mammal Emergency Network attached to the bone. I called the number, and the organization’s Rimouski-based volunteer came and picked up the tag. She told us the bone belonged to a harbour porpoise that had been beached earlier that summer. She had already taken all the samples she needed, so she left the bone on the beach. *This story is an anecdote to explain how the organization works.* </a:t>
            </a:r>
            <a:endParaRPr b="1"/>
          </a:p>
        </p:txBody>
      </p:sp>
      <p:sp>
        <p:nvSpPr>
          <p:cNvPr id="184" name="Google Shape;18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Having a picnic on the beach is a great summer activity. </a:t>
            </a:r>
            <a:r>
              <a:rPr b="1" lang="fr-CA"/>
              <a:t>Who’s done it before?</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What animals can we see while at the beach?</a:t>
            </a:r>
            <a:endParaRPr b="1"/>
          </a:p>
          <a:p>
            <a:pPr indent="0" lvl="0" marL="0" rtl="0" algn="l">
              <a:spcBef>
                <a:spcPts val="0"/>
              </a:spcBef>
              <a:spcAft>
                <a:spcPts val="0"/>
              </a:spcAft>
              <a:buClr>
                <a:schemeClr val="dk1"/>
              </a:buClr>
              <a:buSzPts val="1100"/>
              <a:buFont typeface="Arial"/>
              <a:buNone/>
            </a:pPr>
            <a:r>
              <a:rPr lang="fr-CA"/>
              <a:t>Mosquitoes, molluscs, bivalves, birds, gulls, etc.</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How can we protect these animals?</a:t>
            </a:r>
            <a:endParaRPr b="1"/>
          </a:p>
          <a:p>
            <a:pPr indent="0" lvl="0" marL="0" rtl="0" algn="l">
              <a:spcBef>
                <a:spcPts val="0"/>
              </a:spcBef>
              <a:spcAft>
                <a:spcPts val="0"/>
              </a:spcAft>
              <a:buSzPts val="1100"/>
              <a:buNone/>
            </a:pPr>
            <a:r>
              <a:rPr lang="fr-CA"/>
              <a:t>By picking up our trash, not feeding the wildlife, not trampling the riparian buffer strip and staying on trails. These actions will help reduce erosion by promoting plant growth as well as minimize disturbances to wildlife, all of which contribute to a healthy coastal environment. Also, by keeping dogs on a leash so they don’t chase the animals and not using drones to get a closer look at wildlife.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We can enjoy everything the area has to offer, without disturbing the environment. That way, we can better coexist with nature!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3" name="Google Shape;19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Are there any other outdoor activities where we might encounter wildlife?</a:t>
            </a:r>
            <a:endParaRPr b="1"/>
          </a:p>
          <a:p>
            <a:pPr indent="0" lvl="0" marL="0" rtl="0" algn="l">
              <a:spcBef>
                <a:spcPts val="0"/>
              </a:spcBef>
              <a:spcAft>
                <a:spcPts val="0"/>
              </a:spcAft>
              <a:buClr>
                <a:schemeClr val="dk1"/>
              </a:buClr>
              <a:buSzPts val="1100"/>
              <a:buFont typeface="Arial"/>
              <a:buNone/>
            </a:pPr>
            <a:r>
              <a:rPr lang="fr-CA"/>
              <a:t>Wrote down the activities suggested. </a:t>
            </a:r>
            <a:r>
              <a:rPr b="1" lang="fr-CA"/>
              <a:t>What animals might we encounter during these activities</a:t>
            </a:r>
            <a:r>
              <a:rPr lang="fr-CA"/>
              <a: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How can you avoid disturbing these species during your activities?</a:t>
            </a:r>
            <a:endParaRPr b="1"/>
          </a:p>
          <a:p>
            <a:pPr indent="0" lvl="0" marL="0" rtl="0" algn="l">
              <a:spcBef>
                <a:spcPts val="0"/>
              </a:spcBef>
              <a:spcAft>
                <a:spcPts val="0"/>
              </a:spcAft>
              <a:buClr>
                <a:schemeClr val="dk1"/>
              </a:buClr>
              <a:buSzPts val="1100"/>
              <a:buFont typeface="Arial"/>
              <a:buNone/>
            </a:pPr>
            <a:r>
              <a:rPr lang="fr-CA"/>
              <a:t>*Go over the students’ answers*</a:t>
            </a:r>
            <a:endParaRPr/>
          </a:p>
          <a:p>
            <a:pPr indent="0" lvl="0" marL="0" marR="0" rtl="0" algn="l">
              <a:lnSpc>
                <a:spcPct val="100000"/>
              </a:lnSpc>
              <a:spcBef>
                <a:spcPts val="0"/>
              </a:spcBef>
              <a:spcAft>
                <a:spcPts val="0"/>
              </a:spcAft>
              <a:buClr>
                <a:schemeClr val="dk1"/>
              </a:buClr>
              <a:buSzPts val="1800"/>
              <a:buFont typeface="Calibri"/>
              <a:buNone/>
            </a:pPr>
            <a:r>
              <a:t/>
            </a:r>
            <a:endParaRPr b="1"/>
          </a:p>
          <a:p>
            <a:pPr indent="0" lvl="0" marL="0" rtl="0" algn="l">
              <a:lnSpc>
                <a:spcPct val="100000"/>
              </a:lnSpc>
              <a:spcBef>
                <a:spcPts val="0"/>
              </a:spcBef>
              <a:spcAft>
                <a:spcPts val="0"/>
              </a:spcAft>
              <a:buSzPts val="1400"/>
              <a:buNone/>
            </a:pPr>
            <a:r>
              <a:t/>
            </a:r>
            <a:endParaRPr/>
          </a:p>
        </p:txBody>
      </p:sp>
      <p:sp>
        <p:nvSpPr>
          <p:cNvPr id="203" name="Google Shape;20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sz="1800" u="sng">
                <a:latin typeface="Helvetica Neue"/>
                <a:ea typeface="Helvetica Neue"/>
                <a:cs typeface="Helvetica Neue"/>
                <a:sym typeface="Helvetica Neue"/>
              </a:rPr>
              <a:t>Part 3 : Biodiversity scavenger hunt!</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The next step is to hold a scavenger hunt to learn more about the species that make up a healthy shoreline. We’ll also learn how to identify the main invasive alien species in our area.</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0" name="Google Shape;21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The next activity focuses on identifying species and determining if they’re invasive or not. On the left is an example of one of the stations, and on the right is a log sheet on biodiversity to fill out. </a:t>
            </a:r>
            <a:endParaRPr/>
          </a:p>
          <a:p>
            <a:pPr indent="0" lvl="0" marL="0" rtl="0" algn="l">
              <a:spcBef>
                <a:spcPts val="0"/>
              </a:spcBef>
              <a:spcAft>
                <a:spcPts val="0"/>
              </a:spcAft>
              <a:buClr>
                <a:schemeClr val="dk1"/>
              </a:buClr>
              <a:buSzPts val="1100"/>
              <a:buFont typeface="Arial"/>
              <a:buNone/>
            </a:pPr>
            <a:r>
              <a:rPr lang="fr-CA"/>
              <a:t>You can refer to page 11 in the comic book when the characters come across the “wanted” poster for the common reed. Students can be sheriffs just like Bob and Milo!</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8 stations</a:t>
            </a:r>
            <a:endParaRPr/>
          </a:p>
          <a:p>
            <a:pPr indent="0" lvl="0" marL="0" rtl="0" algn="l">
              <a:spcBef>
                <a:spcPts val="0"/>
              </a:spcBef>
              <a:spcAft>
                <a:spcPts val="0"/>
              </a:spcAft>
              <a:buClr>
                <a:schemeClr val="dk1"/>
              </a:buClr>
              <a:buSzPts val="1100"/>
              <a:buFont typeface="Arial"/>
              <a:buNone/>
            </a:pPr>
            <a:r>
              <a:rPr lang="fr-CA"/>
              <a:t>Each station features a species found in its natural environment. Use the description at each station to fill out your log sheet. Is the species in front of you invasive?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At each station, you need to write on your log sheet:</a:t>
            </a:r>
            <a:endParaRPr/>
          </a:p>
          <a:p>
            <a:pPr indent="0" lvl="0" marL="0" rtl="0" algn="l">
              <a:spcBef>
                <a:spcPts val="0"/>
              </a:spcBef>
              <a:spcAft>
                <a:spcPts val="0"/>
              </a:spcAft>
              <a:buClr>
                <a:schemeClr val="dk1"/>
              </a:buClr>
              <a:buSzPts val="1100"/>
              <a:buFont typeface="Arial"/>
              <a:buNone/>
            </a:pPr>
            <a:r>
              <a:rPr lang="fr-CA"/>
              <a:t>The name of the species;</a:t>
            </a:r>
            <a:endParaRPr/>
          </a:p>
          <a:p>
            <a:pPr indent="0" lvl="0" marL="0" rtl="0" algn="l">
              <a:spcBef>
                <a:spcPts val="0"/>
              </a:spcBef>
              <a:spcAft>
                <a:spcPts val="0"/>
              </a:spcAft>
              <a:buClr>
                <a:schemeClr val="dk1"/>
              </a:buClr>
              <a:buSzPts val="1100"/>
              <a:buFont typeface="Arial"/>
              <a:buNone/>
            </a:pPr>
            <a:r>
              <a:rPr lang="fr-CA"/>
              <a:t>Its specific traits. For instance, large shrub-like branches, white flowers, woody stem, etc. What things help you to identify this species?</a:t>
            </a:r>
            <a:endParaRPr/>
          </a:p>
          <a:p>
            <a:pPr indent="0" lvl="0" marL="0" rtl="0" algn="l">
              <a:spcBef>
                <a:spcPts val="0"/>
              </a:spcBef>
              <a:spcAft>
                <a:spcPts val="0"/>
              </a:spcAft>
              <a:buClr>
                <a:schemeClr val="dk1"/>
              </a:buClr>
              <a:buSzPts val="1100"/>
              <a:buFont typeface="Arial"/>
              <a:buNone/>
            </a:pPr>
            <a:r>
              <a:rPr lang="fr-CA"/>
              <a:t>Its habitat type. Where can we find this species? In what types of environments does this species thrive?</a:t>
            </a:r>
            <a:endParaRPr/>
          </a:p>
          <a:p>
            <a:pPr indent="0" lvl="0" marL="0" rtl="0" algn="l">
              <a:spcBef>
                <a:spcPts val="0"/>
              </a:spcBef>
              <a:spcAft>
                <a:spcPts val="0"/>
              </a:spcAft>
              <a:buClr>
                <a:schemeClr val="dk1"/>
              </a:buClr>
              <a:buSzPts val="1100"/>
              <a:buFont typeface="Arial"/>
              <a:buNone/>
            </a:pPr>
            <a:r>
              <a:rPr lang="fr-CA"/>
              <a:t>Based on the description of the ecology, determine if the species at that station contributes to the coastal biodiversity or not.</a:t>
            </a:r>
            <a:endParaRPr/>
          </a:p>
          <a:p>
            <a:pPr indent="0" lvl="0" marL="0" rtl="0" algn="l">
              <a:spcBef>
                <a:spcPts val="0"/>
              </a:spcBef>
              <a:spcAft>
                <a:spcPts val="0"/>
              </a:spcAft>
              <a:buClr>
                <a:schemeClr val="dk1"/>
              </a:buClr>
              <a:buSzPts val="1100"/>
              <a:buFont typeface="Arial"/>
              <a:buNone/>
            </a:pPr>
            <a:r>
              <a:rPr lang="fr-CA"/>
              <a:t>You also have space to sketch what you think this species looks like.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Among the eight stations, there are three species that are beneficial to the biodiversity.</a:t>
            </a:r>
            <a:r>
              <a:rPr b="1" lang="fr-CA"/>
              <a:t> Can you tell the difference between invasive species and those that are beneficial?</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fr-CA"/>
              <a:t>During the activity, visit each station to make sure the students understand the exercise. Answer their questions and explain any words they don’t understand (</a:t>
            </a:r>
            <a:r>
              <a:rPr lang="fr-CA">
                <a:highlight>
                  <a:srgbClr val="FFFF00"/>
                </a:highlight>
              </a:rPr>
              <a:t>grass bed, temperate,</a:t>
            </a:r>
            <a:r>
              <a:rPr lang="fr-CA"/>
              <a:t> etc.). </a:t>
            </a:r>
            <a:endParaRPr/>
          </a:p>
          <a:p>
            <a:pPr indent="0" lvl="0" marL="0" rtl="0" algn="l">
              <a:lnSpc>
                <a:spcPct val="100000"/>
              </a:lnSpc>
              <a:spcBef>
                <a:spcPts val="0"/>
              </a:spcBef>
              <a:spcAft>
                <a:spcPts val="0"/>
              </a:spcAft>
              <a:buSzPts val="1400"/>
              <a:buNone/>
            </a:pPr>
            <a:r>
              <a:t/>
            </a:r>
            <a:endParaRPr/>
          </a:p>
        </p:txBody>
      </p:sp>
      <p:sp>
        <p:nvSpPr>
          <p:cNvPr id="219" name="Google Shape;2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Answer!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Among the eight stations,five species are invasive : </a:t>
            </a:r>
            <a:endParaRPr b="1"/>
          </a:p>
          <a:p>
            <a:pPr indent="0" lvl="0" marL="0" rtl="0" algn="l">
              <a:spcBef>
                <a:spcPts val="0"/>
              </a:spcBef>
              <a:spcAft>
                <a:spcPts val="0"/>
              </a:spcAft>
              <a:buClr>
                <a:schemeClr val="dk1"/>
              </a:buClr>
              <a:buSzPts val="1100"/>
              <a:buFont typeface="Arial"/>
              <a:buNone/>
            </a:pPr>
            <a:r>
              <a:rPr lang="fr-CA"/>
              <a:t>Vase tunicate, Japanese knotweed, European green crab, common reed and Japanese skeleton shrimp</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29" name="Google Shape;22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b="1" lang="fr-CA"/>
              <a:t>Among the eight stations, three species contribute to a healthy biodiversity :</a:t>
            </a:r>
            <a:endParaRPr b="1"/>
          </a:p>
          <a:p>
            <a:pPr indent="0" lvl="0" marL="0" rtl="0" algn="l">
              <a:spcBef>
                <a:spcPts val="0"/>
              </a:spcBef>
              <a:spcAft>
                <a:spcPts val="0"/>
              </a:spcAft>
              <a:buClr>
                <a:schemeClr val="dk1"/>
              </a:buClr>
              <a:buSzPts val="1100"/>
              <a:buFont typeface="Arial"/>
              <a:buNone/>
            </a:pPr>
            <a:r>
              <a:rPr lang="fr-CA"/>
              <a:t>Oyster leaf, eelgrass and sea plantain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Smooth cordgrass</a:t>
            </a:r>
            <a:r>
              <a:rPr lang="fr-CA"/>
              <a:t> (</a:t>
            </a:r>
            <a:r>
              <a:rPr i="1" lang="fr-CA"/>
              <a:t>Spartina alterniflora</a:t>
            </a:r>
            <a:r>
              <a:rPr lang="fr-CA"/>
              <a:t>) helps bind large quantities of sediment at an accelerated rate.</a:t>
            </a:r>
            <a:endParaRPr/>
          </a:p>
          <a:p>
            <a:pPr indent="0" lvl="0" marL="0" rtl="0" algn="l">
              <a:spcBef>
                <a:spcPts val="0"/>
              </a:spcBef>
              <a:spcAft>
                <a:spcPts val="0"/>
              </a:spcAft>
              <a:buClr>
                <a:schemeClr val="dk1"/>
              </a:buClr>
              <a:buSzPts val="1100"/>
              <a:buFont typeface="Arial"/>
              <a:buNone/>
            </a:pPr>
            <a:r>
              <a:rPr b="1" lang="fr-CA"/>
              <a:t>Eelgrass </a:t>
            </a:r>
            <a:r>
              <a:rPr lang="fr-CA"/>
              <a:t>creates large aquatic grass beds that are home to a wide variety of algae and invertebrates and serve as a rich food source for many species such as fish and birds.</a:t>
            </a:r>
            <a:endParaRPr/>
          </a:p>
          <a:p>
            <a:pPr indent="0" lvl="0" marL="0" rtl="0" algn="l">
              <a:spcBef>
                <a:spcPts val="0"/>
              </a:spcBef>
              <a:spcAft>
                <a:spcPts val="0"/>
              </a:spcAft>
              <a:buClr>
                <a:schemeClr val="dk1"/>
              </a:buClr>
              <a:buSzPts val="1100"/>
              <a:buFont typeface="Arial"/>
              <a:buNone/>
            </a:pPr>
            <a:r>
              <a:rPr b="1" lang="fr-CA"/>
              <a:t>Sea plantain</a:t>
            </a:r>
            <a:r>
              <a:rPr lang="fr-CA"/>
              <a:t> is also edible. Its rhizomes cling to beaches, helping to protect the shoreline from erosion.</a:t>
            </a:r>
            <a:endParaRPr/>
          </a:p>
          <a:p>
            <a:pPr indent="0" lvl="0" marL="0" rtl="0" algn="l">
              <a:lnSpc>
                <a:spcPct val="100000"/>
              </a:lnSpc>
              <a:spcBef>
                <a:spcPts val="0"/>
              </a:spcBef>
              <a:spcAft>
                <a:spcPts val="0"/>
              </a:spcAft>
              <a:buSzPts val="1400"/>
              <a:buNone/>
            </a:pPr>
            <a:r>
              <a:t/>
            </a:r>
            <a:endParaRPr b="1"/>
          </a:p>
        </p:txBody>
      </p:sp>
      <p:sp>
        <p:nvSpPr>
          <p:cNvPr id="241" name="Google Shape;24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Thanks, everyone!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Congratulations, you know how to identify an environment with high biodiversity and how to take care of it! </a:t>
            </a:r>
            <a:endParaRPr/>
          </a:p>
          <a:p>
            <a:pPr indent="0" lvl="0" marL="0" rtl="0" algn="l">
              <a:spcBef>
                <a:spcPts val="0"/>
              </a:spcBef>
              <a:spcAft>
                <a:spcPts val="0"/>
              </a:spcAft>
              <a:buClr>
                <a:schemeClr val="dk1"/>
              </a:buClr>
              <a:buSzPts val="1100"/>
              <a:buFont typeface="Arial"/>
              <a:buNone/>
            </a:pPr>
            <a:r>
              <a:rPr lang="fr-CA"/>
              <a:t>Don’t forget that our actions have an impact on these natural environments. That’s why we need to make sure our visits leave no trace, so wildlife can enjoy these spaces, too!</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fr-CA"/>
              <a:t>Encourage your family and friends to follow these rules so more people can help protect coastal areas!</a:t>
            </a:r>
            <a:endParaRPr/>
          </a:p>
        </p:txBody>
      </p:sp>
      <p:sp>
        <p:nvSpPr>
          <p:cNvPr id="253" name="Google Shape;25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sz="1800" u="sng">
                <a:latin typeface="Helvetica Neue"/>
                <a:ea typeface="Helvetica Neue"/>
                <a:cs typeface="Helvetica Neue"/>
                <a:sym typeface="Helvetica Neue"/>
              </a:rPr>
              <a:t>Part 1: Introduction to biodiversity</a:t>
            </a:r>
            <a:endParaRPr/>
          </a:p>
          <a:p>
            <a:pPr indent="0" lvl="0" marL="0" rtl="0" algn="l">
              <a:spcBef>
                <a:spcPts val="0"/>
              </a:spcBef>
              <a:spcAft>
                <a:spcPts val="0"/>
              </a:spcAft>
              <a:buClr>
                <a:schemeClr val="dk1"/>
              </a:buClr>
              <a:buSzPts val="1100"/>
              <a:buFont typeface="Arial"/>
              <a:buNone/>
            </a:pPr>
            <a:r>
              <a:rPr lang="fr-CA"/>
              <a:t>Today, we’ll be talking about biodiversity and why it’s important.</a:t>
            </a:r>
            <a:endParaRPr/>
          </a:p>
          <a:p>
            <a:pPr indent="0" lvl="0" marL="0" rtl="0" algn="l">
              <a:spcBef>
                <a:spcPts val="0"/>
              </a:spcBef>
              <a:spcAft>
                <a:spcPts val="0"/>
              </a:spcAft>
              <a:buClr>
                <a:schemeClr val="dk1"/>
              </a:buClr>
              <a:buSzPts val="1100"/>
              <a:buFont typeface="Arial"/>
              <a:buNone/>
            </a:pPr>
            <a:r>
              <a:rPr lang="fr-CA"/>
              <a:t>What do you think biodiversity is?</a:t>
            </a:r>
            <a:endParaRPr/>
          </a:p>
          <a:p>
            <a:pPr indent="0" lvl="0" marL="0" rtl="0" algn="l">
              <a:spcBef>
                <a:spcPts val="0"/>
              </a:spcBef>
              <a:spcAft>
                <a:spcPts val="0"/>
              </a:spcAft>
              <a:buSzPts val="1100"/>
              <a:buNone/>
            </a:pPr>
            <a:r>
              <a:rPr b="1" lang="fr-CA"/>
              <a:t>*Write down the students’ answers*</a:t>
            </a:r>
            <a:endParaRPr b="1"/>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fr-CA"/>
              <a:t>Biodiversity refers to all life forms. An ecosystem is considered healthy when it has high biodiversity. In addition, a diverse environment has a greater chance of fighting threats such as erosion and invasive alien species (IAS).</a:t>
            </a:r>
            <a:endParaRPr/>
          </a:p>
          <a:p>
            <a:pPr indent="0" lvl="0" marL="0" rtl="0" algn="l">
              <a:lnSpc>
                <a:spcPct val="100000"/>
              </a:lnSpc>
              <a:spcBef>
                <a:spcPts val="0"/>
              </a:spcBef>
              <a:spcAft>
                <a:spcPts val="0"/>
              </a:spcAft>
              <a:buSzPts val="1400"/>
              <a:buNone/>
            </a:pPr>
            <a:r>
              <a:rPr lang="fr-CA"/>
              <a:t> </a:t>
            </a:r>
            <a:endParaRPr/>
          </a:p>
          <a:p>
            <a:pPr indent="0" lvl="0" marL="0" rtl="0" algn="l">
              <a:spcBef>
                <a:spcPts val="0"/>
              </a:spcBef>
              <a:spcAft>
                <a:spcPts val="0"/>
              </a:spcAft>
              <a:buClr>
                <a:schemeClr val="dk1"/>
              </a:buClr>
              <a:buSzPts val="1100"/>
              <a:buFont typeface="Arial"/>
              <a:buNone/>
            </a:pPr>
            <a:r>
              <a:rPr lang="fr-CA"/>
              <a:t>Give examples: Are rocks part of the biodiversity?</a:t>
            </a:r>
            <a:endParaRPr/>
          </a:p>
          <a:p>
            <a:pPr indent="0" lvl="0" marL="0" rtl="0" algn="l">
              <a:spcBef>
                <a:spcPts val="0"/>
              </a:spcBef>
              <a:spcAft>
                <a:spcPts val="0"/>
              </a:spcAft>
              <a:buClr>
                <a:schemeClr val="dk1"/>
              </a:buClr>
              <a:buSzPts val="1100"/>
              <a:buFont typeface="Arial"/>
              <a:buNone/>
            </a:pPr>
            <a:r>
              <a:rPr lang="fr-CA"/>
              <a:t>You can make a comparison with our society. To make a city work, we need people with different jobs (firefighters, teachers, doctors, etc.), just as an ecosystem needs its biodiversity to be healthy and function properly (different species and individuals, each having a unique role to play).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fr-CA"/>
              <a:t>Today, we’re going to look at what an environment with high biodiversity looks like, how to tell the difference between invasive and native species, and how we can support environments with high biodiversity!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Before we start, I’ll define some terms we’ll be using in this workshop.</a:t>
            </a:r>
            <a:endParaRPr/>
          </a:p>
          <a:p>
            <a:pPr indent="0" lvl="0" marL="0" rtl="0" algn="l">
              <a:lnSpc>
                <a:spcPct val="100000"/>
              </a:lnSpc>
              <a:spcBef>
                <a:spcPts val="0"/>
              </a:spcBef>
              <a:spcAft>
                <a:spcPts val="0"/>
              </a:spcAft>
              <a:buSzPts val="1400"/>
              <a:buNone/>
            </a:pPr>
            <a:r>
              <a:t/>
            </a:r>
            <a:endParaRPr/>
          </a:p>
        </p:txBody>
      </p:sp>
      <p:sp>
        <p:nvSpPr>
          <p:cNvPr id="96" name="Google Shape;9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fr-CA"/>
              <a:t>We’ll explain what native species,</a:t>
            </a:r>
            <a:r>
              <a:rPr b="1" lang="fr-CA"/>
              <a:t> invasive alien species (IAS)</a:t>
            </a:r>
            <a:r>
              <a:rPr lang="fr-CA"/>
              <a:t> and </a:t>
            </a:r>
            <a:r>
              <a:rPr b="1" lang="fr-CA"/>
              <a:t>aquatic invasive species (AIS) </a:t>
            </a:r>
            <a:r>
              <a:rPr lang="fr-CA"/>
              <a:t>are.</a:t>
            </a:r>
            <a:endParaRPr/>
          </a:p>
          <a:p>
            <a:pPr indent="0" lvl="0" marL="0" rtl="0" algn="l">
              <a:spcBef>
                <a:spcPts val="0"/>
              </a:spcBef>
              <a:spcAft>
                <a:spcPts val="0"/>
              </a:spcAft>
              <a:buClr>
                <a:schemeClr val="dk1"/>
              </a:buClr>
              <a:buSzPts val="1100"/>
              <a:buFont typeface="Arial"/>
              <a:buNone/>
            </a:pPr>
            <a:r>
              <a:rPr lang="fr-CA"/>
              <a:t>*Ask students what they remember from the comic book about IAS and AIS.* </a:t>
            </a:r>
            <a:endParaRPr/>
          </a:p>
          <a:p>
            <a:pPr indent="0" lvl="0" marL="0" rtl="0" algn="l">
              <a:lnSpc>
                <a:spcPct val="100000"/>
              </a:lnSpc>
              <a:spcBef>
                <a:spcPts val="0"/>
              </a:spcBef>
              <a:spcAft>
                <a:spcPts val="0"/>
              </a:spcAft>
              <a:buClr>
                <a:srgbClr val="000000"/>
              </a:buClr>
              <a:buSzPts val="1400"/>
              <a:buFont typeface="Arial"/>
              <a:buNone/>
            </a:pPr>
            <a:r>
              <a:t/>
            </a:r>
            <a:endParaRPr/>
          </a:p>
          <a:p>
            <a:pPr indent="0" lvl="0" marL="0" rtl="0" algn="l">
              <a:spcBef>
                <a:spcPts val="0"/>
              </a:spcBef>
              <a:spcAft>
                <a:spcPts val="0"/>
              </a:spcAft>
              <a:buClr>
                <a:schemeClr val="dk1"/>
              </a:buClr>
              <a:buSzPts val="1100"/>
              <a:buFont typeface="Arial"/>
              <a:buNone/>
            </a:pPr>
            <a:r>
              <a:rPr b="1" lang="fr-CA"/>
              <a:t>What is a native species?</a:t>
            </a:r>
            <a:endParaRPr b="1"/>
          </a:p>
          <a:p>
            <a:pPr indent="0" lvl="0" marL="0" rtl="0" algn="l">
              <a:spcBef>
                <a:spcPts val="0"/>
              </a:spcBef>
              <a:spcAft>
                <a:spcPts val="0"/>
              </a:spcAft>
              <a:buSzPts val="1100"/>
              <a:buNone/>
            </a:pPr>
            <a:r>
              <a:rPr lang="fr-CA"/>
              <a:t>This is a species found in its natural range, without any human intervention. Plant and animal species have the ability to colonize new habitats. However, this lengthy process, taking place over several generations, helps the ecosystem adapt to this new presence.</a:t>
            </a:r>
            <a:endParaRPr b="1"/>
          </a:p>
          <a:p>
            <a:pPr indent="0" lvl="0" marL="0" rtl="0" algn="l">
              <a:lnSpc>
                <a:spcPct val="100000"/>
              </a:lnSpc>
              <a:spcBef>
                <a:spcPts val="0"/>
              </a:spcBef>
              <a:spcAft>
                <a:spcPts val="0"/>
              </a:spcAft>
              <a:buSzPts val="1400"/>
              <a:buNone/>
            </a:pPr>
            <a:r>
              <a:t/>
            </a:r>
            <a:endParaRPr b="1"/>
          </a:p>
          <a:p>
            <a:pPr indent="0" lvl="0" marL="0" rtl="0" algn="l">
              <a:spcBef>
                <a:spcPts val="0"/>
              </a:spcBef>
              <a:spcAft>
                <a:spcPts val="0"/>
              </a:spcAft>
              <a:buClr>
                <a:schemeClr val="dk1"/>
              </a:buClr>
              <a:buSzPts val="1100"/>
              <a:buFont typeface="Arial"/>
              <a:buNone/>
            </a:pPr>
            <a:r>
              <a:rPr lang="fr-CA"/>
              <a:t>An</a:t>
            </a:r>
            <a:r>
              <a:rPr b="1" lang="fr-CA"/>
              <a:t> IAS</a:t>
            </a:r>
            <a:r>
              <a:rPr lang="fr-CA"/>
              <a:t> is an animal or plant species introduced to a new natural environment through human activity. In some cases, the introduced species won’t do any harm or be able to survive our winters. However, when they do manage to take hold, they can take up all the space and resources already used by native species. As a result, these native species are less present, which compromises the biodiversity of the environment. Some species (birds, for example) leave their environment when too many changes happen in the area and they can’t find what they need to survive (food, breeding sites, etc.). In addition, IAS have few predators.</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fr-CA"/>
              <a:t>Here, we have the </a:t>
            </a:r>
            <a:r>
              <a:rPr b="1" lang="fr-CA"/>
              <a:t>common reed (</a:t>
            </a:r>
            <a:r>
              <a:rPr b="1" i="1" lang="fr-CA"/>
              <a:t>Phragmites australis</a:t>
            </a:r>
            <a:r>
              <a:rPr b="1" lang="fr-CA"/>
              <a:t>)</a:t>
            </a:r>
            <a:r>
              <a:rPr lang="fr-CA"/>
              <a:t>. This species reproduces very quickly and doesn’t benefit any animal. It can change the composition of the soil, which prevents other plant species from taking root. This was the case for the </a:t>
            </a:r>
            <a:r>
              <a:rPr b="1" lang="fr-CA"/>
              <a:t>Japanese knotweed</a:t>
            </a:r>
            <a:r>
              <a:rPr lang="fr-CA"/>
              <a:t> below, a species introduced for gardening purposes in the 1900s, but which quickly spread throughout Quebec.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fr-CA"/>
              <a:t>An</a:t>
            </a:r>
            <a:r>
              <a:rPr b="1" lang="fr-CA"/>
              <a:t> AIS</a:t>
            </a:r>
            <a:r>
              <a:rPr lang="fr-CA"/>
              <a:t> is the same as an IAS, but it refers specifically to aquatic species. This type of invasive species requires a special term because they are highly mobile. They’re often carried from one place to another by ships, clinging to boats like certain molluscs. Some larvae can even be carried thousands of kilometres! This was the case for the</a:t>
            </a:r>
            <a:r>
              <a:rPr b="1" lang="fr-CA"/>
              <a:t> Japanese skeleton shrimp</a:t>
            </a:r>
            <a:r>
              <a:rPr lang="fr-CA"/>
              <a:t> (up to 3.5 cm long) that was brought to Quebec. It has very few predators and can tolerate the cold waters of the St. Lawrence. The river’s heavy maritime traffic contributed to the spread of this species.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07" name="Google Shape;10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Think of a tree:</a:t>
            </a:r>
            <a:endParaRPr/>
          </a:p>
          <a:p>
            <a:pPr indent="0" lvl="0" marL="0" rtl="0" algn="l">
              <a:spcBef>
                <a:spcPts val="0"/>
              </a:spcBef>
              <a:spcAft>
                <a:spcPts val="0"/>
              </a:spcAft>
              <a:buClr>
                <a:schemeClr val="dk1"/>
              </a:buClr>
              <a:buSzPts val="1100"/>
              <a:buFont typeface="Arial"/>
              <a:buNone/>
            </a:pPr>
            <a:r>
              <a:rPr lang="fr-CA"/>
              <a:t>In a small tree, a few birds will land on the branches every now and again.</a:t>
            </a:r>
            <a:endParaRPr/>
          </a:p>
          <a:p>
            <a:pPr indent="0" lvl="0" marL="0" rtl="0" algn="l">
              <a:spcBef>
                <a:spcPts val="0"/>
              </a:spcBef>
              <a:spcAft>
                <a:spcPts val="0"/>
              </a:spcAft>
              <a:buClr>
                <a:schemeClr val="dk1"/>
              </a:buClr>
              <a:buSzPts val="1100"/>
              <a:buFont typeface="Arial"/>
              <a:buNone/>
            </a:pPr>
            <a:r>
              <a:rPr lang="fr-CA"/>
              <a:t>In a medium-sized tree, birds will stop to eat insects in the bark and some squirrels will climb it.</a:t>
            </a:r>
            <a:endParaRPr/>
          </a:p>
          <a:p>
            <a:pPr indent="0" lvl="0" marL="0" rtl="0" algn="l">
              <a:spcBef>
                <a:spcPts val="0"/>
              </a:spcBef>
              <a:spcAft>
                <a:spcPts val="0"/>
              </a:spcAft>
              <a:buClr>
                <a:schemeClr val="dk1"/>
              </a:buClr>
              <a:buSzPts val="1100"/>
              <a:buFont typeface="Arial"/>
              <a:buNone/>
            </a:pPr>
            <a:r>
              <a:rPr lang="fr-CA"/>
              <a:t>In a very large tree, birds will make their nests, chickadees and woodpeckers will nest inside the trunk, rodents will live in the roots, and so on.</a:t>
            </a:r>
            <a:endParaRPr/>
          </a:p>
          <a:p>
            <a:pPr indent="0" lvl="0" marL="0" rtl="0" algn="l">
              <a:spcBef>
                <a:spcPts val="0"/>
              </a:spcBef>
              <a:spcAft>
                <a:spcPts val="0"/>
              </a:spcAft>
              <a:buSzPts val="1100"/>
              <a:buNone/>
            </a:pPr>
            <a:r>
              <a:rPr lang="fr-CA"/>
              <a:t>We can see that the stronger and bigger the tree is (like an ecosystem), the more diverse the habitats are, and the more species depend on it for their survival. </a:t>
            </a:r>
            <a:endParaRPr b="1" sz="1800" u="sng">
              <a:solidFill>
                <a:srgbClr val="000000"/>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100"/>
              <a:buNone/>
            </a:pPr>
            <a:r>
              <a:rPr lang="fr-CA"/>
              <a:t>A riparian buffer strip with a wide variety of plant species, such as sand ryegrass, beach pea, and shrubs like rose bushes, serves as a food source for migratory birds and helps prevent coastal erosion.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fr-CA"/>
              <a:t>However, biodiversity must be maintained. Coastal erosion, invasive alien species (IAS) and negative interactions between flora, fauna and humans are reducing the biodiversity in our coastal environments.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Let’s look at the next few images and see if these environments have high or low biodiversity.</a:t>
            </a:r>
            <a:endParaRPr/>
          </a:p>
          <a:p>
            <a:pPr indent="0" lvl="0" marL="0" rtl="0" algn="l">
              <a:lnSpc>
                <a:spcPct val="100000"/>
              </a:lnSpc>
              <a:spcBef>
                <a:spcPts val="0"/>
              </a:spcBef>
              <a:spcAft>
                <a:spcPts val="0"/>
              </a:spcAft>
              <a:buSzPts val="1400"/>
              <a:buNone/>
            </a:pPr>
            <a:r>
              <a:t/>
            </a:r>
            <a:endParaRPr/>
          </a:p>
        </p:txBody>
      </p:sp>
      <p:sp>
        <p:nvSpPr>
          <p:cNvPr id="124" name="Google Shape;12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Here, we see a riparian buffer strip with thick vegetation. We also see just one species: the common reed (</a:t>
            </a:r>
            <a:r>
              <a:rPr i="1" lang="fr-CA"/>
              <a:t>Phragmites australis</a:t>
            </a:r>
            <a:r>
              <a:rPr lang="fr-CA"/>
              <a:t>). </a:t>
            </a:r>
            <a:endParaRPr/>
          </a:p>
          <a:p>
            <a:pPr indent="0" lvl="0" marL="0" rtl="0" algn="l">
              <a:spcBef>
                <a:spcPts val="0"/>
              </a:spcBef>
              <a:spcAft>
                <a:spcPts val="0"/>
              </a:spcAft>
              <a:buSzPts val="1100"/>
              <a:buNone/>
            </a:pPr>
            <a:r>
              <a:rPr lang="fr-CA"/>
              <a:t>This species takes up all the space on the riparian buffer strip. It reproduces very quickly because of its far-reaching stolons and rhizomes. However, it doesn’t benefit any animal and therefore contributes very little to the biodiversity. It’s a invasive alien species. </a:t>
            </a:r>
            <a:endParaRPr b="1" sz="1800" u="sng">
              <a:solidFill>
                <a:srgbClr val="000000"/>
              </a:solidFill>
              <a:latin typeface="Helvetica Neue"/>
              <a:ea typeface="Helvetica Neue"/>
              <a:cs typeface="Helvetica Neue"/>
              <a:sym typeface="Helvetica Neue"/>
            </a:endParaRPr>
          </a:p>
        </p:txBody>
      </p:sp>
      <p:sp>
        <p:nvSpPr>
          <p:cNvPr id="133" name="Google Shape;13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In this image, we see sand ryegrass (like Ella) and other plants like beach pea. There’s also a lot of beach wrack, which is a food source for many insects. Beach wrack also fertilizes coastal vegetation.</a:t>
            </a:r>
            <a:endParaRPr/>
          </a:p>
          <a:p>
            <a:pPr indent="0" lvl="0" marL="0" rtl="0" algn="l">
              <a:spcBef>
                <a:spcPts val="0"/>
              </a:spcBef>
              <a:spcAft>
                <a:spcPts val="0"/>
              </a:spcAft>
              <a:buClr>
                <a:schemeClr val="dk1"/>
              </a:buClr>
              <a:buSzPts val="1100"/>
              <a:buFont typeface="Arial"/>
              <a:buNone/>
            </a:pPr>
            <a:r>
              <a:rPr lang="fr-CA"/>
              <a:t>There’s also driftwood. Driftwood helps keep sediment in place so plants can take root, which in turn prevents erosion. </a:t>
            </a:r>
            <a:endParaRPr/>
          </a:p>
          <a:p>
            <a:pPr indent="0" lvl="0" marL="0" rtl="0" algn="l">
              <a:spcBef>
                <a:spcPts val="0"/>
              </a:spcBef>
              <a:spcAft>
                <a:spcPts val="0"/>
              </a:spcAft>
              <a:buClr>
                <a:schemeClr val="dk1"/>
              </a:buClr>
              <a:buSzPts val="1100"/>
              <a:buFont typeface="Arial"/>
              <a:buNone/>
            </a:pPr>
            <a:r>
              <a:rPr lang="fr-CA"/>
              <a:t>An environment with high biodiversity is beautiful, isn’t it?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Does anyone know what beach wrack is?</a:t>
            </a:r>
            <a:endParaRPr b="1"/>
          </a:p>
          <a:p>
            <a:pPr indent="0" lvl="0" marL="0" rtl="0" algn="l">
              <a:spcBef>
                <a:spcPts val="0"/>
              </a:spcBef>
              <a:spcAft>
                <a:spcPts val="0"/>
              </a:spcAft>
              <a:buClr>
                <a:schemeClr val="dk1"/>
              </a:buClr>
              <a:buSzPts val="1100"/>
              <a:buFont typeface="Arial"/>
              <a:buNone/>
            </a:pPr>
            <a:r>
              <a:rPr lang="fr-CA"/>
              <a:t>Beach wrack is composed of plants and bivalve shells washed up on the shore.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Does anyone know what driftwood is?</a:t>
            </a:r>
            <a:endParaRPr b="1"/>
          </a:p>
          <a:p>
            <a:pPr indent="0" lvl="0" marL="0" rtl="0" algn="l">
              <a:spcBef>
                <a:spcPts val="0"/>
              </a:spcBef>
              <a:spcAft>
                <a:spcPts val="0"/>
              </a:spcAft>
              <a:buClr>
                <a:schemeClr val="dk1"/>
              </a:buClr>
              <a:buSzPts val="1100"/>
              <a:buFont typeface="Arial"/>
              <a:buNone/>
            </a:pPr>
            <a:r>
              <a:rPr lang="fr-CA"/>
              <a:t>Driftwood is wood that floats in the water and washes up on the shore.</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40" name="Google Shape;14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a:t>At first glance, it might seem like this environment has low biodiversity. However, this wetland is actually a salt marsh filled with many different habitats! The thick vegetation in these environments stores carbon, retains sediment and creates an aquatic maze that floods at high tide. As a result, many species of fish, amphibians, insects, mammals and birds can coexist in the same habitat. Next time you see a salt marsh, take a look at what’s happening in the water, in the plants and in the air.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When it rains, wetlands absorb water to prevent flooding. During a dry spell or a heat wave, they release water to hydrate the soil and plants.</a:t>
            </a:r>
            <a:endParaRPr/>
          </a:p>
          <a:p>
            <a:pPr indent="0" lvl="0" marL="0" rtl="0" algn="l">
              <a:lnSpc>
                <a:spcPct val="100000"/>
              </a:lnSpc>
              <a:spcBef>
                <a:spcPts val="0"/>
              </a:spcBef>
              <a:spcAft>
                <a:spcPts val="0"/>
              </a:spcAft>
              <a:buSzPts val="1400"/>
              <a:buNone/>
            </a:pPr>
            <a:r>
              <a:t/>
            </a:r>
            <a:endParaRPr/>
          </a:p>
        </p:txBody>
      </p:sp>
      <p:sp>
        <p:nvSpPr>
          <p:cNvPr id="149" name="Google Shape;14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fr-CA" sz="1800" u="sng">
                <a:latin typeface="Helvetica Neue"/>
                <a:ea typeface="Helvetica Neue"/>
                <a:cs typeface="Helvetica Neue"/>
                <a:sym typeface="Helvetica Neue"/>
              </a:rPr>
              <a:t>Part 2: Coexistence with flora and fauna</a:t>
            </a:r>
            <a:endParaRPr sz="1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What activities do you do at the beach?</a:t>
            </a:r>
            <a:endParaRPr b="1"/>
          </a:p>
          <a:p>
            <a:pPr indent="0" lvl="0" marL="0" rtl="0" algn="l">
              <a:spcBef>
                <a:spcPts val="0"/>
              </a:spcBef>
              <a:spcAft>
                <a:spcPts val="0"/>
              </a:spcAft>
              <a:buClr>
                <a:schemeClr val="dk1"/>
              </a:buClr>
              <a:buSzPts val="1100"/>
              <a:buFont typeface="Arial"/>
              <a:buNone/>
            </a:pPr>
            <a:r>
              <a:rPr b="1" lang="fr-CA"/>
              <a:t>*Write the answers on the board*</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What does coexistence with flora and fauna mean?</a:t>
            </a:r>
            <a:endParaRPr b="1"/>
          </a:p>
          <a:p>
            <a:pPr indent="0" lvl="0" marL="0" rtl="0" algn="l">
              <a:spcBef>
                <a:spcPts val="0"/>
              </a:spcBef>
              <a:spcAft>
                <a:spcPts val="0"/>
              </a:spcAft>
              <a:buClr>
                <a:schemeClr val="dk1"/>
              </a:buClr>
              <a:buSzPts val="1100"/>
              <a:buFont typeface="Arial"/>
              <a:buNone/>
            </a:pPr>
            <a:r>
              <a:rPr lang="fr-CA"/>
              <a:t>Well-rooted sand ryegrass protects the beach from erosion and serves as a food source for animal species. It’s like a buffet!</a:t>
            </a:r>
            <a:endParaRPr/>
          </a:p>
          <a:p>
            <a:pPr indent="0" lvl="0" marL="0" rtl="0" algn="l">
              <a:spcBef>
                <a:spcPts val="0"/>
              </a:spcBef>
              <a:spcAft>
                <a:spcPts val="0"/>
              </a:spcAft>
              <a:buClr>
                <a:schemeClr val="dk1"/>
              </a:buClr>
              <a:buSzPts val="1100"/>
              <a:buFont typeface="Arial"/>
              <a:buNone/>
            </a:pPr>
            <a:r>
              <a:rPr lang="fr-CA"/>
              <a:t>Animals and humans share these spaces and can coexist without harming one another, which is truly wonderful! However, there are times when our actions do harm fauna and flora.</a:t>
            </a:r>
            <a:endParaRPr b="1" sz="1800" u="sng">
              <a:solidFill>
                <a:srgbClr val="000000"/>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b="1" lang="fr-CA"/>
              <a:t>Can it affect the biodiversity?</a:t>
            </a:r>
            <a:endParaRPr b="1"/>
          </a:p>
          <a:p>
            <a:pPr indent="0" lvl="0" marL="0" rtl="0" algn="l">
              <a:spcBef>
                <a:spcPts val="0"/>
              </a:spcBef>
              <a:spcAft>
                <a:spcPts val="0"/>
              </a:spcAft>
              <a:buSzPts val="1100"/>
              <a:buNone/>
            </a:pPr>
            <a:r>
              <a:rPr lang="fr-CA"/>
              <a:t>Our actions can sometimes affect the environment we enter, for instance, when we leave garbage behind or feed wildlife. When we disturb natural environments, we also affect the flora and fauna in that area. We need to act responsibly to cause as little disturbance as possible to the nature around us.</a:t>
            </a:r>
            <a:endParaRPr b="1"/>
          </a:p>
          <a:p>
            <a:pPr indent="0" lvl="0" marL="0" rtl="0" algn="l">
              <a:lnSpc>
                <a:spcPct val="100000"/>
              </a:lnSpc>
              <a:spcBef>
                <a:spcPts val="0"/>
              </a:spcBef>
              <a:spcAft>
                <a:spcPts val="0"/>
              </a:spcAft>
              <a:buSzPts val="1400"/>
              <a:buNone/>
            </a:pPr>
            <a:r>
              <a:t/>
            </a:r>
            <a:endParaRPr b="0"/>
          </a:p>
          <a:p>
            <a:pPr indent="0" lvl="0" marL="0" rtl="0" algn="l">
              <a:spcBef>
                <a:spcPts val="0"/>
              </a:spcBef>
              <a:spcAft>
                <a:spcPts val="0"/>
              </a:spcAft>
              <a:buClr>
                <a:schemeClr val="dk1"/>
              </a:buClr>
              <a:buSzPts val="1100"/>
              <a:buFont typeface="Arial"/>
              <a:buNone/>
            </a:pPr>
            <a:r>
              <a:rPr b="1" lang="fr-CA"/>
              <a:t>What species might we encounter during these activities?</a:t>
            </a:r>
            <a:endParaRPr b="1"/>
          </a:p>
          <a:p>
            <a:pPr indent="0" lvl="0" marL="0" rtl="0" algn="l">
              <a:spcBef>
                <a:spcPts val="0"/>
              </a:spcBef>
              <a:spcAft>
                <a:spcPts val="0"/>
              </a:spcAft>
              <a:buClr>
                <a:schemeClr val="dk1"/>
              </a:buClr>
              <a:buSzPts val="1100"/>
              <a:buFont typeface="Arial"/>
              <a:buNone/>
            </a:pPr>
            <a:r>
              <a:rPr lang="fr-CA"/>
              <a:t>We can come across gulls, shorebirds, insects, seals, sand ryegrass, chipmunks, warblers, etc.</a:t>
            </a:r>
            <a:endParaRPr/>
          </a:p>
          <a:p>
            <a:pPr indent="0" lvl="0" marL="0" rtl="0" algn="l">
              <a:spcBef>
                <a:spcPts val="0"/>
              </a:spcBef>
              <a:spcAft>
                <a:spcPts val="0"/>
              </a:spcAft>
              <a:buClr>
                <a:schemeClr val="dk1"/>
              </a:buClr>
              <a:buSzPts val="1100"/>
              <a:buFont typeface="Arial"/>
              <a:buNone/>
            </a:pPr>
            <a:r>
              <a:rPr lang="fr-CA"/>
              <a:t>These species play an important role in the biodiversity of the environment. Our actions can negatively affect them and in turn, the biodiversity. We need to think about the species around us so we can help protect them.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CA"/>
              <a:t>The next slides show activities you may have done before. </a:t>
            </a:r>
            <a:r>
              <a:rPr b="1" lang="fr-CA"/>
              <a:t>What species do you think we might see during these activities?</a:t>
            </a:r>
            <a:endParaRPr b="1"/>
          </a:p>
        </p:txBody>
      </p:sp>
      <p:sp>
        <p:nvSpPr>
          <p:cNvPr id="158" name="Google Shape;1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fr-CA"/>
              <a:t>Raise your hand if you’ve been sea kayaking before.</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a:t>What animals might we encounter while sea kayaking ? </a:t>
            </a:r>
            <a:endParaRPr b="1"/>
          </a:p>
          <a:p>
            <a:pPr indent="0" lvl="0" marL="0" rtl="0" algn="l">
              <a:spcBef>
                <a:spcPts val="0"/>
              </a:spcBef>
              <a:spcAft>
                <a:spcPts val="0"/>
              </a:spcAft>
              <a:buSzPts val="1100"/>
              <a:buNone/>
            </a:pPr>
            <a:r>
              <a:rPr lang="fr-CA"/>
              <a:t>We might see gulls, seals, harbour porpoise, rorqual (the species will depend on where you are in Quebec) and more. </a:t>
            </a:r>
            <a:endParaRPr b="1"/>
          </a:p>
          <a:p>
            <a:pPr indent="0" lvl="0" marL="0" rtl="0" algn="l">
              <a:lnSpc>
                <a:spcPct val="100000"/>
              </a:lnSpc>
              <a:spcBef>
                <a:spcPts val="0"/>
              </a:spcBef>
              <a:spcAft>
                <a:spcPts val="0"/>
              </a:spcAft>
              <a:buSzPts val="1400"/>
              <a:buNone/>
            </a:pPr>
            <a:r>
              <a:t/>
            </a:r>
            <a:endParaRPr b="1"/>
          </a:p>
          <a:p>
            <a:pPr indent="0" lvl="0" marL="0" rtl="0" algn="l">
              <a:spcBef>
                <a:spcPts val="0"/>
              </a:spcBef>
              <a:spcAft>
                <a:spcPts val="0"/>
              </a:spcAft>
              <a:buClr>
                <a:schemeClr val="dk1"/>
              </a:buClr>
              <a:buSzPts val="1100"/>
              <a:buFont typeface="Arial"/>
              <a:buNone/>
            </a:pPr>
            <a:r>
              <a:rPr b="1" lang="fr-CA"/>
              <a:t>What can we do to not disturb them?</a:t>
            </a:r>
            <a:endParaRPr b="1"/>
          </a:p>
          <a:p>
            <a:pPr indent="0" lvl="0" marL="0" rtl="0" algn="l">
              <a:spcBef>
                <a:spcPts val="0"/>
              </a:spcBef>
              <a:spcAft>
                <a:spcPts val="0"/>
              </a:spcAft>
              <a:buClr>
                <a:schemeClr val="dk1"/>
              </a:buClr>
              <a:buSzPts val="1100"/>
              <a:buFont typeface="Arial"/>
              <a:buNone/>
            </a:pPr>
            <a:r>
              <a:rPr lang="fr-CA"/>
              <a:t>We should always keep at least 100 metres away from wildlife, 400 metres away from endangered species (beluga, right whale, blue whale, etc.) and 200 metres away from animals that are resting. </a:t>
            </a:r>
            <a:endParaRPr/>
          </a:p>
          <a:p>
            <a:pPr indent="0" lvl="0" marL="0" rtl="0" algn="l">
              <a:spcBef>
                <a:spcPts val="0"/>
              </a:spcBef>
              <a:spcAft>
                <a:spcPts val="0"/>
              </a:spcAft>
              <a:buClr>
                <a:schemeClr val="dk1"/>
              </a:buClr>
              <a:buSzPts val="1100"/>
              <a:buFont typeface="Arial"/>
              <a:buNone/>
            </a:pPr>
            <a:r>
              <a:rPr lang="fr-CA"/>
              <a:t>Some animals might even approach you. If they do, stop paddling, wait for them to leave and, if possible, keep your distance. </a:t>
            </a:r>
            <a:endParaRPr/>
          </a:p>
          <a:p>
            <a:pPr indent="0" lvl="0" marL="0" rtl="0" algn="l">
              <a:spcBef>
                <a:spcPts val="0"/>
              </a:spcBef>
              <a:spcAft>
                <a:spcPts val="0"/>
              </a:spcAft>
              <a:buClr>
                <a:schemeClr val="dk1"/>
              </a:buClr>
              <a:buSzPts val="1100"/>
              <a:buFont typeface="Arial"/>
              <a:buNone/>
            </a:pPr>
            <a:r>
              <a:rPr lang="fr-CA"/>
              <a:t>You can bring binoculars with you to get a better look at wildlife.</a:t>
            </a:r>
            <a:endParaRPr/>
          </a:p>
          <a:p>
            <a:pPr indent="0" lvl="0" marL="0" rtl="0" algn="l">
              <a:spcBef>
                <a:spcPts val="0"/>
              </a:spcBef>
              <a:spcAft>
                <a:spcPts val="0"/>
              </a:spcAft>
              <a:buClr>
                <a:schemeClr val="dk1"/>
              </a:buClr>
              <a:buSzPts val="1100"/>
              <a:buFont typeface="Arial"/>
              <a:buNone/>
            </a:pPr>
            <a:r>
              <a:rPr lang="fr-CA"/>
              <a:t>After using your kayak, be sure to wash it thoroughly to avoid transporting aquatic invasive species (AIS).</a:t>
            </a:r>
            <a:endParaRPr/>
          </a:p>
          <a:p>
            <a:pPr indent="0" lvl="0" marL="0" rtl="0" algn="l">
              <a:lnSpc>
                <a:spcPct val="100000"/>
              </a:lnSpc>
              <a:spcBef>
                <a:spcPts val="0"/>
              </a:spcBef>
              <a:spcAft>
                <a:spcPts val="0"/>
              </a:spcAft>
              <a:buSzPts val="1400"/>
              <a:buNone/>
            </a:pPr>
            <a:r>
              <a:t/>
            </a:r>
            <a:endParaRPr b="1"/>
          </a:p>
        </p:txBody>
      </p:sp>
      <p:sp>
        <p:nvSpPr>
          <p:cNvPr id="170" name="Google Shape;17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Tahom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0"/>
          <p:cNvSpPr txBox="1"/>
          <p:nvPr>
            <p:ph idx="12" type="sldNum"/>
          </p:nvPr>
        </p:nvSpPr>
        <p:spPr>
          <a:xfrm>
            <a:off x="7667625" y="5441949"/>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Tahom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ahom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ahom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8"/>
          <p:cNvSpPr/>
          <p:nvPr>
            <p:ph idx="2" type="pic"/>
          </p:nvPr>
        </p:nvSpPr>
        <p:spPr>
          <a:xfrm>
            <a:off x="5183188" y="987425"/>
            <a:ext cx="6172200" cy="4873625"/>
          </a:xfrm>
          <a:prstGeom prst="rect">
            <a:avLst/>
          </a:prstGeom>
          <a:noFill/>
          <a:ln>
            <a:noFill/>
          </a:ln>
        </p:spPr>
      </p:sp>
      <p:sp>
        <p:nvSpPr>
          <p:cNvPr id="68" name="Google Shape;68;p2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Tahoma"/>
              <a:buNone/>
              <a:defRPr b="0" i="0" sz="44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ahoma"/>
                <a:ea typeface="Tahoma"/>
                <a:cs typeface="Tahoma"/>
                <a:sym typeface="Tahoma"/>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5.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30.png"/><Relationship Id="rId5"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35.png"/><Relationship Id="rId7" Type="http://schemas.openxmlformats.org/officeDocument/2006/relationships/image" Target="../media/image31.png"/><Relationship Id="rId8"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24.jpg"/><Relationship Id="rId5" Type="http://schemas.openxmlformats.org/officeDocument/2006/relationships/image" Target="../media/image29.jpg"/><Relationship Id="rId6"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2.jpg"/><Relationship Id="rId5" Type="http://schemas.openxmlformats.org/officeDocument/2006/relationships/image" Target="../media/image14.jpg"/><Relationship Id="rId6"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7.png"/><Relationship Id="rId5"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9.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Tahoma"/>
              <a:buNone/>
            </a:pPr>
            <a:r>
              <a:rPr lang="fr-CA"/>
              <a:t>Coastal Biodiversity</a:t>
            </a:r>
            <a:endParaRPr/>
          </a:p>
        </p:txBody>
      </p:sp>
      <p:sp>
        <p:nvSpPr>
          <p:cNvPr id="89" name="Google Shape;89;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fr-CA"/>
              <a:t>An entire world to discover and protect!</a:t>
            </a:r>
            <a:endParaRPr/>
          </a:p>
        </p:txBody>
      </p:sp>
      <p:pic>
        <p:nvPicPr>
          <p:cNvPr descr="A rocky shore with a body of water&#10;&#10;Description automatically generated" id="90" name="Google Shape;90;p1"/>
          <p:cNvPicPr preferRelativeResize="0"/>
          <p:nvPr/>
        </p:nvPicPr>
        <p:blipFill rotWithShape="1">
          <a:blip r:embed="rId3">
            <a:alphaModFix/>
          </a:blip>
          <a:srcRect b="0" l="0" r="0" t="0"/>
          <a:stretch/>
        </p:blipFill>
        <p:spPr>
          <a:xfrm>
            <a:off x="3739646" y="4109131"/>
            <a:ext cx="4886879" cy="2748869"/>
          </a:xfrm>
          <a:prstGeom prst="ellipse">
            <a:avLst/>
          </a:prstGeom>
          <a:noFill/>
          <a:ln>
            <a:noFill/>
          </a:ln>
        </p:spPr>
      </p:pic>
      <p:pic>
        <p:nvPicPr>
          <p:cNvPr descr="A high angle view of a forest and a body of water&#10;&#10;Description automatically generated" id="91" name="Google Shape;91;p1"/>
          <p:cNvPicPr preferRelativeResize="0"/>
          <p:nvPr/>
        </p:nvPicPr>
        <p:blipFill rotWithShape="1">
          <a:blip r:embed="rId4">
            <a:alphaModFix/>
          </a:blip>
          <a:srcRect b="0" l="0" r="0" t="0"/>
          <a:stretch/>
        </p:blipFill>
        <p:spPr>
          <a:xfrm>
            <a:off x="3905250" y="133691"/>
            <a:ext cx="4381500" cy="2464593"/>
          </a:xfrm>
          <a:prstGeom prst="roundRect">
            <a:avLst>
              <a:gd fmla="val 27442" name="adj"/>
            </a:avLst>
          </a:prstGeom>
          <a:noFill/>
          <a:ln>
            <a:noFill/>
          </a:ln>
        </p:spPr>
      </p:pic>
      <p:pic>
        <p:nvPicPr>
          <p:cNvPr descr="A black background with blue text&#10;&#10;Description automatically generated" id="92" name="Google Shape;92;p1"/>
          <p:cNvPicPr preferRelativeResize="0"/>
          <p:nvPr/>
        </p:nvPicPr>
        <p:blipFill rotWithShape="1">
          <a:blip r:embed="rId5">
            <a:alphaModFix/>
          </a:blip>
          <a:srcRect b="0" l="0" r="0" t="0"/>
          <a:stretch/>
        </p:blipFill>
        <p:spPr>
          <a:xfrm>
            <a:off x="9210907" y="5600415"/>
            <a:ext cx="2961976" cy="12175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A poster of different types of marine life&#10;&#10;Description automatically generated" id="180" name="Google Shape;180;p9"/>
          <p:cNvPicPr preferRelativeResize="0"/>
          <p:nvPr/>
        </p:nvPicPr>
        <p:blipFill rotWithShape="1">
          <a:blip r:embed="rId3">
            <a:alphaModFix/>
          </a:blip>
          <a:srcRect b="0" l="0" r="0" t="0"/>
          <a:stretch/>
        </p:blipFill>
        <p:spPr>
          <a:xfrm>
            <a:off x="1651907" y="3402"/>
            <a:ext cx="8888186" cy="68681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0"/>
          <p:cNvSpPr/>
          <p:nvPr/>
        </p:nvSpPr>
        <p:spPr>
          <a:xfrm>
            <a:off x="1" y="0"/>
            <a:ext cx="12191999" cy="6858000"/>
          </a:xfrm>
          <a:prstGeom prst="rect">
            <a:avLst/>
          </a:pr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7" name="Google Shape;187;p10"/>
          <p:cNvSpPr/>
          <p:nvPr/>
        </p:nvSpPr>
        <p:spPr>
          <a:xfrm>
            <a:off x="1" y="1"/>
            <a:ext cx="4617490" cy="5486399"/>
          </a:xfrm>
          <a:prstGeom prst="rect">
            <a:avLst/>
          </a:prstGeom>
          <a:blipFill rotWithShape="1">
            <a:blip r:embed="rId3">
              <a:alphaModFix/>
            </a:blip>
            <a:stretch>
              <a:fillRect b="-64984" l="0" r="0" t="-64984"/>
            </a:stretch>
          </a:blipFill>
          <a:ln>
            <a:noFill/>
          </a:ln>
          <a:effectLst>
            <a:outerShdw blurRad="393700" sx="95000" rotWithShape="0" algn="t" dir="5400000" dist="127000" sy="95000">
              <a:srgbClr val="000000">
                <a:alpha val="3019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10"/>
          <p:cNvSpPr txBox="1"/>
          <p:nvPr>
            <p:ph type="title"/>
          </p:nvPr>
        </p:nvSpPr>
        <p:spPr>
          <a:xfrm>
            <a:off x="202360" y="2148888"/>
            <a:ext cx="4212771" cy="558722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Tahoma"/>
              <a:buNone/>
            </a:pPr>
            <a:r>
              <a:rPr lang="fr-CA" sz="4000"/>
              <a:t>What should I do if I find a marine mammal in distress ?</a:t>
            </a:r>
            <a:endParaRPr/>
          </a:p>
        </p:txBody>
      </p:sp>
      <p:pic>
        <p:nvPicPr>
          <p:cNvPr descr="A poster with a fish on the beach&#10;&#10;Description automatically generated" id="189" name="Google Shape;189;p10"/>
          <p:cNvPicPr preferRelativeResize="0"/>
          <p:nvPr>
            <p:ph idx="1" type="body"/>
          </p:nvPr>
        </p:nvPicPr>
        <p:blipFill rotWithShape="1">
          <a:blip r:embed="rId4">
            <a:alphaModFix/>
          </a:blip>
          <a:srcRect b="10419" l="0" r="-1" t="30953"/>
          <a:stretch/>
        </p:blipFill>
        <p:spPr>
          <a:xfrm>
            <a:off x="4617490" y="1"/>
            <a:ext cx="7574510" cy="6858000"/>
          </a:xfrm>
          <a:prstGeom prst="rect">
            <a:avLst/>
          </a:prstGeom>
          <a:noFill/>
          <a:ln>
            <a:noFill/>
          </a:ln>
          <a:effectLst>
            <a:outerShdw blurRad="254000" sx="90000" rotWithShape="0" algn="ctr" dir="5580000" dist="190500" sy="90000">
              <a:srgbClr val="000000">
                <a:alpha val="23921"/>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1"/>
          <p:cNvSpPr/>
          <p:nvPr/>
        </p:nvSpPr>
        <p:spPr>
          <a:xfrm>
            <a:off x="0" y="0"/>
            <a:ext cx="12188952" cy="6858000"/>
          </a:xfrm>
          <a:prstGeom prst="rect">
            <a:avLst/>
          </a:pr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11"/>
          <p:cNvSpPr txBox="1"/>
          <p:nvPr>
            <p:ph type="title"/>
          </p:nvPr>
        </p:nvSpPr>
        <p:spPr>
          <a:xfrm>
            <a:off x="334576" y="499624"/>
            <a:ext cx="4356600" cy="1772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ahoma"/>
              <a:buNone/>
            </a:pPr>
            <a:r>
              <a:rPr lang="fr-CA" sz="5400"/>
              <a:t>Having a picnic on the beach</a:t>
            </a:r>
            <a:endParaRPr/>
          </a:p>
        </p:txBody>
      </p:sp>
      <p:sp>
        <p:nvSpPr>
          <p:cNvPr id="197" name="Google Shape;197;p11"/>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11"/>
          <p:cNvSpPr txBox="1"/>
          <p:nvPr>
            <p:ph idx="1" type="body"/>
          </p:nvPr>
        </p:nvSpPr>
        <p:spPr>
          <a:xfrm>
            <a:off x="334575" y="3852402"/>
            <a:ext cx="4243500" cy="2322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What animal or plant species might we encounter ?</a:t>
            </a:r>
            <a:endParaRPr/>
          </a:p>
          <a:p>
            <a:pPr indent="-88900" lvl="0" marL="228600" rtl="0" algn="l">
              <a:lnSpc>
                <a:spcPct val="90000"/>
              </a:lnSpc>
              <a:spcBef>
                <a:spcPts val="1000"/>
              </a:spcBef>
              <a:spcAft>
                <a:spcPts val="0"/>
              </a:spcAft>
              <a:buClr>
                <a:schemeClr val="dk1"/>
              </a:buClr>
              <a:buSzPts val="2200"/>
              <a:buNone/>
            </a:pPr>
            <a:r>
              <a:t/>
            </a:r>
            <a:endParaRPr sz="2200"/>
          </a:p>
        </p:txBody>
      </p:sp>
      <p:pic>
        <p:nvPicPr>
          <p:cNvPr id="199" name="Google Shape;199;p11"/>
          <p:cNvPicPr preferRelativeResize="0"/>
          <p:nvPr/>
        </p:nvPicPr>
        <p:blipFill rotWithShape="1">
          <a:blip r:embed="rId4">
            <a:alphaModFix/>
          </a:blip>
          <a:srcRect b="0" l="0" r="0" t="0"/>
          <a:stretch/>
        </p:blipFill>
        <p:spPr>
          <a:xfrm>
            <a:off x="4691075" y="892600"/>
            <a:ext cx="7135976" cy="5072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12"/>
          <p:cNvPicPr preferRelativeResize="0"/>
          <p:nvPr>
            <p:ph idx="1" type="body"/>
          </p:nvPr>
        </p:nvPicPr>
        <p:blipFill rotWithShape="1">
          <a:blip r:embed="rId3">
            <a:alphaModFix/>
          </a:blip>
          <a:srcRect b="0" l="0" r="0" t="34448"/>
          <a:stretch/>
        </p:blipFill>
        <p:spPr>
          <a:xfrm>
            <a:off x="4443956" y="0"/>
            <a:ext cx="8081873" cy="6857990"/>
          </a:xfrm>
          <a:prstGeom prst="rect">
            <a:avLst/>
          </a:prstGeom>
          <a:noFill/>
          <a:ln>
            <a:noFill/>
          </a:ln>
        </p:spPr>
      </p:pic>
      <p:sp>
        <p:nvSpPr>
          <p:cNvPr id="206" name="Google Shape;206;p12"/>
          <p:cNvSpPr txBox="1"/>
          <p:nvPr>
            <p:ph type="title"/>
          </p:nvPr>
        </p:nvSpPr>
        <p:spPr>
          <a:xfrm>
            <a:off x="0" y="2844800"/>
            <a:ext cx="4380300" cy="1480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ahoma"/>
              <a:buNone/>
            </a:pPr>
            <a:r>
              <a:rPr lang="fr-CA" sz="4800"/>
              <a:t>How can we not disturb wildlife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p13"/>
          <p:cNvSpPr/>
          <p:nvPr/>
        </p:nvSpPr>
        <p:spPr>
          <a:xfrm>
            <a:off x="0" y="0"/>
            <a:ext cx="12188952" cy="6858000"/>
          </a:xfrm>
          <a:prstGeom prst="rect">
            <a:avLst/>
          </a:pr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13"/>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Tahoma"/>
              <a:buNone/>
            </a:pPr>
            <a:r>
              <a:rPr lang="fr-CA" sz="5400"/>
              <a:t>Let the search begin!</a:t>
            </a:r>
            <a:endParaRPr/>
          </a:p>
        </p:txBody>
      </p:sp>
      <p:sp>
        <p:nvSpPr>
          <p:cNvPr id="214" name="Google Shape;214;p13"/>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red circle with a red circle over a lake&#10;&#10;Description automatically generated with medium confidence" id="215" name="Google Shape;215;p13"/>
          <p:cNvPicPr preferRelativeResize="0"/>
          <p:nvPr/>
        </p:nvPicPr>
        <p:blipFill rotWithShape="1">
          <a:blip r:embed="rId4">
            <a:alphaModFix/>
          </a:blip>
          <a:srcRect b="17304" l="0" r="-2" t="5677"/>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sp>
        <p:nvSpPr>
          <p:cNvPr id="221" name="Google Shape;221;p15"/>
          <p:cNvSpPr/>
          <p:nvPr/>
        </p:nvSpPr>
        <p:spPr>
          <a:xfrm>
            <a:off x="-1" y="0"/>
            <a:ext cx="12188952" cy="6858000"/>
          </a:xfrm>
          <a:prstGeom prst="rect">
            <a:avLst/>
          </a:pr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p15"/>
          <p:cNvSpPr txBox="1"/>
          <p:nvPr>
            <p:ph idx="1" type="body"/>
          </p:nvPr>
        </p:nvSpPr>
        <p:spPr>
          <a:xfrm>
            <a:off x="6186619" y="547815"/>
            <a:ext cx="5178960" cy="1680519"/>
          </a:xfrm>
          <a:prstGeom prst="rect">
            <a:avLst/>
          </a:prstGeom>
          <a:noFill/>
          <a:ln>
            <a:noFill/>
          </a:ln>
        </p:spPr>
        <p:txBody>
          <a:bodyPr anchorCtr="0" anchor="ctr" bIns="45700" lIns="91425" spcFirstLastPara="1" rIns="91425" wrap="square" tIns="45700">
            <a:normAutofit/>
          </a:bodyPr>
          <a:lstStyle/>
          <a:p>
            <a:pPr indent="-101600" lvl="0" marL="228600" rtl="0" algn="l">
              <a:lnSpc>
                <a:spcPct val="90000"/>
              </a:lnSpc>
              <a:spcBef>
                <a:spcPts val="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p:txBody>
      </p:sp>
      <p:sp>
        <p:nvSpPr>
          <p:cNvPr id="223" name="Google Shape;223;p15"/>
          <p:cNvSpPr txBox="1"/>
          <p:nvPr>
            <p:ph type="title"/>
          </p:nvPr>
        </p:nvSpPr>
        <p:spPr>
          <a:xfrm>
            <a:off x="2047200" y="-217250"/>
            <a:ext cx="8097600" cy="1680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fr-CA" sz="5000"/>
              <a:t>Biodiversity scavenger hunt!</a:t>
            </a:r>
            <a:endParaRPr sz="5000"/>
          </a:p>
        </p:txBody>
      </p:sp>
      <p:pic>
        <p:nvPicPr>
          <p:cNvPr id="224" name="Google Shape;224;p15"/>
          <p:cNvPicPr preferRelativeResize="0"/>
          <p:nvPr/>
        </p:nvPicPr>
        <p:blipFill>
          <a:blip r:embed="rId4">
            <a:alphaModFix/>
          </a:blip>
          <a:stretch>
            <a:fillRect/>
          </a:stretch>
        </p:blipFill>
        <p:spPr>
          <a:xfrm>
            <a:off x="6626913" y="1293788"/>
            <a:ext cx="4298368" cy="5564225"/>
          </a:xfrm>
          <a:prstGeom prst="rect">
            <a:avLst/>
          </a:prstGeom>
          <a:noFill/>
          <a:ln>
            <a:noFill/>
          </a:ln>
        </p:spPr>
      </p:pic>
      <p:pic>
        <p:nvPicPr>
          <p:cNvPr id="225" name="Google Shape;225;p15"/>
          <p:cNvPicPr preferRelativeResize="0"/>
          <p:nvPr/>
        </p:nvPicPr>
        <p:blipFill rotWithShape="1">
          <a:blip r:embed="rId5">
            <a:alphaModFix/>
          </a:blip>
          <a:srcRect b="0" l="0" r="0" t="0"/>
          <a:stretch/>
        </p:blipFill>
        <p:spPr>
          <a:xfrm>
            <a:off x="1455075" y="1293780"/>
            <a:ext cx="4298375" cy="55642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16"/>
          <p:cNvSpPr/>
          <p:nvPr/>
        </p:nvSpPr>
        <p:spPr>
          <a:xfrm>
            <a:off x="-1" y="0"/>
            <a:ext cx="12188952" cy="6858000"/>
          </a:xfrm>
          <a:prstGeom prst="rect">
            <a:avLst/>
          </a:pr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6"/>
          <p:cNvSpPr txBox="1"/>
          <p:nvPr>
            <p:ph type="title"/>
          </p:nvPr>
        </p:nvSpPr>
        <p:spPr>
          <a:xfrm>
            <a:off x="838200" y="96837"/>
            <a:ext cx="10515600" cy="221717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1100"/>
              <a:buFont typeface="Arial"/>
              <a:buNone/>
            </a:pPr>
            <a:r>
              <a:rPr lang="fr-CA" sz="5200"/>
              <a:t>Which were invasive species?</a:t>
            </a:r>
            <a:endParaRPr sz="5200"/>
          </a:p>
        </p:txBody>
      </p:sp>
      <p:pic>
        <p:nvPicPr>
          <p:cNvPr id="233" name="Google Shape;233;p16"/>
          <p:cNvPicPr preferRelativeResize="0"/>
          <p:nvPr/>
        </p:nvPicPr>
        <p:blipFill rotWithShape="1">
          <a:blip r:embed="rId4">
            <a:alphaModFix/>
          </a:blip>
          <a:srcRect b="0" l="0" r="0" t="0"/>
          <a:stretch/>
        </p:blipFill>
        <p:spPr>
          <a:xfrm>
            <a:off x="2557443" y="2527162"/>
            <a:ext cx="2315704" cy="2997675"/>
          </a:xfrm>
          <a:prstGeom prst="rect">
            <a:avLst/>
          </a:prstGeom>
          <a:noFill/>
          <a:ln>
            <a:noFill/>
          </a:ln>
        </p:spPr>
      </p:pic>
      <p:pic>
        <p:nvPicPr>
          <p:cNvPr id="234" name="Google Shape;234;p16"/>
          <p:cNvPicPr preferRelativeResize="0"/>
          <p:nvPr/>
        </p:nvPicPr>
        <p:blipFill rotWithShape="1">
          <a:blip r:embed="rId5">
            <a:alphaModFix/>
          </a:blip>
          <a:srcRect b="0" l="0" r="0" t="0"/>
          <a:stretch/>
        </p:blipFill>
        <p:spPr>
          <a:xfrm>
            <a:off x="7279020" y="2586535"/>
            <a:ext cx="2307044" cy="2986460"/>
          </a:xfrm>
          <a:prstGeom prst="rect">
            <a:avLst/>
          </a:prstGeom>
          <a:noFill/>
          <a:ln>
            <a:noFill/>
          </a:ln>
        </p:spPr>
      </p:pic>
      <p:pic>
        <p:nvPicPr>
          <p:cNvPr id="235" name="Google Shape;235;p16"/>
          <p:cNvPicPr preferRelativeResize="0"/>
          <p:nvPr/>
        </p:nvPicPr>
        <p:blipFill rotWithShape="1">
          <a:blip r:embed="rId6">
            <a:alphaModFix/>
          </a:blip>
          <a:srcRect b="0" l="0" r="0" t="0"/>
          <a:stretch/>
        </p:blipFill>
        <p:spPr>
          <a:xfrm>
            <a:off x="4924236" y="2580919"/>
            <a:ext cx="2315704" cy="2997675"/>
          </a:xfrm>
          <a:prstGeom prst="rect">
            <a:avLst/>
          </a:prstGeom>
          <a:noFill/>
          <a:ln>
            <a:noFill/>
          </a:ln>
        </p:spPr>
      </p:pic>
      <p:pic>
        <p:nvPicPr>
          <p:cNvPr id="236" name="Google Shape;236;p16"/>
          <p:cNvPicPr preferRelativeResize="0"/>
          <p:nvPr/>
        </p:nvPicPr>
        <p:blipFill rotWithShape="1">
          <a:blip r:embed="rId7">
            <a:alphaModFix/>
          </a:blip>
          <a:srcRect b="0" l="0" r="0" t="0"/>
          <a:stretch/>
        </p:blipFill>
        <p:spPr>
          <a:xfrm>
            <a:off x="9625153" y="2640297"/>
            <a:ext cx="2223973" cy="2878930"/>
          </a:xfrm>
          <a:prstGeom prst="rect">
            <a:avLst/>
          </a:prstGeom>
          <a:noFill/>
          <a:ln>
            <a:noFill/>
          </a:ln>
        </p:spPr>
      </p:pic>
      <p:pic>
        <p:nvPicPr>
          <p:cNvPr id="237" name="Google Shape;237;p16"/>
          <p:cNvPicPr preferRelativeResize="0"/>
          <p:nvPr/>
        </p:nvPicPr>
        <p:blipFill rotWithShape="1">
          <a:blip r:embed="rId8">
            <a:alphaModFix/>
          </a:blip>
          <a:srcRect b="0" l="0" r="0" t="0"/>
          <a:stretch/>
        </p:blipFill>
        <p:spPr>
          <a:xfrm>
            <a:off x="189765" y="2559637"/>
            <a:ext cx="2265507" cy="29326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17"/>
          <p:cNvSpPr/>
          <p:nvPr/>
        </p:nvSpPr>
        <p:spPr>
          <a:xfrm>
            <a:off x="0" y="0"/>
            <a:ext cx="12192000" cy="6858000"/>
          </a:xfrm>
          <a:prstGeom prst="rect">
            <a:avLst/>
          </a:pr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p17"/>
          <p:cNvSpPr/>
          <p:nvPr/>
        </p:nvSpPr>
        <p:spPr>
          <a:xfrm>
            <a:off x="554425" y="288350"/>
            <a:ext cx="11167500" cy="1257000"/>
          </a:xfrm>
          <a:prstGeom prst="rect">
            <a:avLst/>
          </a:prstGeom>
          <a:blipFill rotWithShape="1">
            <a:blip r:embed="rId3">
              <a:alphaModFix/>
            </a:blip>
            <a:stretch>
              <a:fillRect b="-64984" l="0" r="0" t="-64984"/>
            </a:stretch>
          </a:blipFill>
          <a:ln cap="flat" cmpd="sng" w="12700">
            <a:solidFill>
              <a:srgbClr val="DEDEDE"/>
            </a:solidFill>
            <a:prstDash val="solid"/>
            <a:miter lim="800000"/>
            <a:headEnd len="sm" w="sm" type="none"/>
            <a:tailEnd len="sm" w="sm" type="none"/>
          </a:ln>
          <a:effectLst>
            <a:outerShdw blurRad="50800" rotWithShape="0" algn="tl" dir="2700000" dist="38100">
              <a:srgbClr val="C5C2C2">
                <a:alpha val="4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5" name="Google Shape;245;p17"/>
          <p:cNvSpPr txBox="1"/>
          <p:nvPr>
            <p:ph type="title"/>
          </p:nvPr>
        </p:nvSpPr>
        <p:spPr>
          <a:xfrm>
            <a:off x="841250" y="510050"/>
            <a:ext cx="8034600" cy="1175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Tahoma"/>
              <a:buNone/>
            </a:pPr>
            <a:r>
              <a:rPr lang="fr-CA" sz="2800"/>
              <a:t>Which species contribute to the biodiversity ?</a:t>
            </a:r>
            <a:endParaRPr/>
          </a:p>
        </p:txBody>
      </p:sp>
      <p:sp>
        <p:nvSpPr>
          <p:cNvPr id="246" name="Google Shape;246;p17"/>
          <p:cNvSpPr/>
          <p:nvPr/>
        </p:nvSpPr>
        <p:spPr>
          <a:xfrm>
            <a:off x="490408" y="564789"/>
            <a:ext cx="128100" cy="704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47" name="Google Shape;247;p17"/>
          <p:cNvPicPr preferRelativeResize="0"/>
          <p:nvPr/>
        </p:nvPicPr>
        <p:blipFill rotWithShape="1">
          <a:blip r:embed="rId4">
            <a:alphaModFix/>
          </a:blip>
          <a:srcRect b="0" l="0" r="0" t="0"/>
          <a:stretch/>
        </p:blipFill>
        <p:spPr>
          <a:xfrm>
            <a:off x="4253665" y="1972825"/>
            <a:ext cx="3684671" cy="4769800"/>
          </a:xfrm>
          <a:prstGeom prst="rect">
            <a:avLst/>
          </a:prstGeom>
          <a:noFill/>
          <a:ln>
            <a:noFill/>
          </a:ln>
        </p:spPr>
      </p:pic>
      <p:pic>
        <p:nvPicPr>
          <p:cNvPr id="248" name="Google Shape;248;p17"/>
          <p:cNvPicPr preferRelativeResize="0"/>
          <p:nvPr/>
        </p:nvPicPr>
        <p:blipFill rotWithShape="1">
          <a:blip r:embed="rId5">
            <a:alphaModFix/>
          </a:blip>
          <a:srcRect b="0" l="0" r="0" t="0"/>
          <a:stretch/>
        </p:blipFill>
        <p:spPr>
          <a:xfrm>
            <a:off x="8085517" y="1960988"/>
            <a:ext cx="3702959" cy="4793475"/>
          </a:xfrm>
          <a:prstGeom prst="rect">
            <a:avLst/>
          </a:prstGeom>
          <a:noFill/>
          <a:ln>
            <a:noFill/>
          </a:ln>
        </p:spPr>
      </p:pic>
      <p:pic>
        <p:nvPicPr>
          <p:cNvPr id="249" name="Google Shape;249;p17"/>
          <p:cNvPicPr preferRelativeResize="0"/>
          <p:nvPr/>
        </p:nvPicPr>
        <p:blipFill rotWithShape="1">
          <a:blip r:embed="rId6">
            <a:alphaModFix/>
          </a:blip>
          <a:srcRect b="0" l="0" r="0" t="0"/>
          <a:stretch/>
        </p:blipFill>
        <p:spPr>
          <a:xfrm>
            <a:off x="490404" y="2017227"/>
            <a:ext cx="3616069" cy="46809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p18"/>
          <p:cNvSpPr/>
          <p:nvPr/>
        </p:nvSpPr>
        <p:spPr>
          <a:xfrm>
            <a:off x="0" y="0"/>
            <a:ext cx="12188952" cy="6858000"/>
          </a:xfrm>
          <a:prstGeom prst="rect">
            <a:avLst/>
          </a:pr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18"/>
          <p:cNvSpPr txBox="1"/>
          <p:nvPr>
            <p:ph type="title"/>
          </p:nvPr>
        </p:nvSpPr>
        <p:spPr>
          <a:xfrm>
            <a:off x="3448485" y="346850"/>
            <a:ext cx="5295000" cy="2063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Tahoma"/>
              <a:buNone/>
            </a:pPr>
            <a:r>
              <a:rPr lang="fr-CA" sz="5400"/>
              <a:t>Q</a:t>
            </a:r>
            <a:r>
              <a:rPr lang="fr-CA" sz="5400"/>
              <a:t>uestions ?</a:t>
            </a:r>
            <a:endParaRPr/>
          </a:p>
        </p:txBody>
      </p:sp>
      <p:sp>
        <p:nvSpPr>
          <p:cNvPr id="257" name="Google Shape;257;p18"/>
          <p:cNvSpPr/>
          <p:nvPr/>
        </p:nvSpPr>
        <p:spPr>
          <a:xfrm>
            <a:off x="3591325" y="2410556"/>
            <a:ext cx="4343400" cy="18288"/>
          </a:xfrm>
          <a:custGeom>
            <a:rect b="b" l="l" r="r" t="t"/>
            <a:pathLst>
              <a:path extrusionOk="0" fill="none" h="18288" w="434340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extrusionOk="0" h="18288" w="434340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view of a beach and a hill with trees&#10;&#10;Description automatically generated with medium confidence" id="258" name="Google Shape;258;p18"/>
          <p:cNvPicPr preferRelativeResize="0"/>
          <p:nvPr/>
        </p:nvPicPr>
        <p:blipFill rotWithShape="1">
          <a:blip r:embed="rId4">
            <a:alphaModFix/>
          </a:blip>
          <a:srcRect b="0" l="0" r="0" t="0"/>
          <a:stretch/>
        </p:blipFill>
        <p:spPr>
          <a:xfrm>
            <a:off x="9115750" y="1"/>
            <a:ext cx="2146776" cy="3816500"/>
          </a:xfrm>
          <a:prstGeom prst="rect">
            <a:avLst/>
          </a:prstGeom>
          <a:noFill/>
          <a:ln>
            <a:noFill/>
          </a:ln>
        </p:spPr>
      </p:pic>
      <p:pic>
        <p:nvPicPr>
          <p:cNvPr id="259" name="Google Shape;259;p18"/>
          <p:cNvPicPr preferRelativeResize="0"/>
          <p:nvPr/>
        </p:nvPicPr>
        <p:blipFill rotWithShape="1">
          <a:blip r:embed="rId5">
            <a:alphaModFix/>
          </a:blip>
          <a:srcRect b="12494" l="0" r="0" t="12502"/>
          <a:stretch/>
        </p:blipFill>
        <p:spPr>
          <a:xfrm>
            <a:off x="5855400" y="3816500"/>
            <a:ext cx="5407124" cy="3041499"/>
          </a:xfrm>
          <a:prstGeom prst="rect">
            <a:avLst/>
          </a:prstGeom>
          <a:noFill/>
          <a:ln>
            <a:noFill/>
          </a:ln>
        </p:spPr>
      </p:pic>
      <p:pic>
        <p:nvPicPr>
          <p:cNvPr id="260" name="Google Shape;260;p18"/>
          <p:cNvPicPr preferRelativeResize="0"/>
          <p:nvPr/>
        </p:nvPicPr>
        <p:blipFill rotWithShape="1">
          <a:blip r:embed="rId6">
            <a:alphaModFix/>
          </a:blip>
          <a:srcRect b="0" l="0" r="0" t="0"/>
          <a:stretch/>
        </p:blipFill>
        <p:spPr>
          <a:xfrm>
            <a:off x="933700" y="3166725"/>
            <a:ext cx="4921702" cy="36912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ph type="title"/>
          </p:nvPr>
        </p:nvSpPr>
        <p:spPr>
          <a:xfrm>
            <a:off x="989494" y="1158524"/>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ahoma"/>
              <a:buNone/>
            </a:pPr>
            <a:r>
              <a:rPr b="1" lang="fr-CA"/>
              <a:t>What do you know about biodiversity?</a:t>
            </a:r>
            <a:endParaRPr/>
          </a:p>
        </p:txBody>
      </p:sp>
      <p:pic>
        <p:nvPicPr>
          <p:cNvPr id="99" name="Google Shape;99;p2"/>
          <p:cNvPicPr preferRelativeResize="0"/>
          <p:nvPr/>
        </p:nvPicPr>
        <p:blipFill rotWithShape="1">
          <a:blip r:embed="rId3">
            <a:alphaModFix/>
          </a:blip>
          <a:srcRect b="19" l="0" r="0" t="19"/>
          <a:stretch/>
        </p:blipFill>
        <p:spPr>
          <a:xfrm>
            <a:off x="1533433" y="4107282"/>
            <a:ext cx="2671637" cy="2670558"/>
          </a:xfrm>
          <a:prstGeom prst="rect">
            <a:avLst/>
          </a:prstGeom>
          <a:noFill/>
          <a:ln>
            <a:noFill/>
          </a:ln>
        </p:spPr>
      </p:pic>
      <p:pic>
        <p:nvPicPr>
          <p:cNvPr id="100" name="Google Shape;100;p2"/>
          <p:cNvPicPr preferRelativeResize="0"/>
          <p:nvPr/>
        </p:nvPicPr>
        <p:blipFill rotWithShape="1">
          <a:blip r:embed="rId4">
            <a:alphaModFix/>
          </a:blip>
          <a:srcRect b="2078" l="0" r="0" t="2079"/>
          <a:stretch/>
        </p:blipFill>
        <p:spPr>
          <a:xfrm>
            <a:off x="-649941" y="3287557"/>
            <a:ext cx="4268628" cy="4091157"/>
          </a:xfrm>
          <a:prstGeom prst="rect">
            <a:avLst/>
          </a:prstGeom>
          <a:noFill/>
          <a:ln>
            <a:noFill/>
          </a:ln>
        </p:spPr>
      </p:pic>
      <p:pic>
        <p:nvPicPr>
          <p:cNvPr id="101" name="Google Shape;101;p2"/>
          <p:cNvPicPr preferRelativeResize="0"/>
          <p:nvPr/>
        </p:nvPicPr>
        <p:blipFill rotWithShape="1">
          <a:blip r:embed="rId5">
            <a:alphaModFix/>
          </a:blip>
          <a:srcRect b="0" l="0" r="0" t="0"/>
          <a:stretch/>
        </p:blipFill>
        <p:spPr>
          <a:xfrm>
            <a:off x="3810162" y="3686452"/>
            <a:ext cx="4981022" cy="4981022"/>
          </a:xfrm>
          <a:prstGeom prst="rect">
            <a:avLst/>
          </a:prstGeom>
          <a:noFill/>
          <a:ln>
            <a:noFill/>
          </a:ln>
        </p:spPr>
      </p:pic>
      <p:pic>
        <p:nvPicPr>
          <p:cNvPr id="102" name="Google Shape;102;p2"/>
          <p:cNvPicPr preferRelativeResize="0"/>
          <p:nvPr/>
        </p:nvPicPr>
        <p:blipFill rotWithShape="1">
          <a:blip r:embed="rId6">
            <a:alphaModFix/>
          </a:blip>
          <a:srcRect b="0" l="0" r="0" t="0"/>
          <a:stretch/>
        </p:blipFill>
        <p:spPr>
          <a:xfrm>
            <a:off x="7918315" y="3278160"/>
            <a:ext cx="4608249" cy="4608249"/>
          </a:xfrm>
          <a:prstGeom prst="rect">
            <a:avLst/>
          </a:prstGeom>
          <a:noFill/>
          <a:ln>
            <a:noFill/>
          </a:ln>
        </p:spPr>
      </p:pic>
      <p:sp>
        <p:nvSpPr>
          <p:cNvPr id="103" name="Google Shape;103;p2"/>
          <p:cNvSpPr/>
          <p:nvPr/>
        </p:nvSpPr>
        <p:spPr>
          <a:xfrm>
            <a:off x="1586771" y="114140"/>
            <a:ext cx="9427800" cy="3414300"/>
          </a:xfrm>
          <a:prstGeom prst="wedgeEllipseCallout">
            <a:avLst>
              <a:gd fmla="val -43401" name="adj1"/>
              <a:gd fmla="val 71910" name="adj2"/>
            </a:avLst>
          </a:prstGeom>
          <a:no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14"/>
          <p:cNvSpPr/>
          <p:nvPr/>
        </p:nvSpPr>
        <p:spPr>
          <a:xfrm>
            <a:off x="0" y="0"/>
            <a:ext cx="12192000" cy="6858000"/>
          </a:xfrm>
          <a:prstGeom prst="rect">
            <a:avLst/>
          </a:pr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up of a bug&#10;&#10;Description automatically generated" id="110" name="Google Shape;110;p14"/>
          <p:cNvPicPr preferRelativeResize="0"/>
          <p:nvPr/>
        </p:nvPicPr>
        <p:blipFill rotWithShape="1">
          <a:blip r:embed="rId4">
            <a:alphaModFix/>
          </a:blip>
          <a:srcRect b="4961" l="0" r="1" t="5308"/>
          <a:stretch/>
        </p:blipFill>
        <p:spPr>
          <a:xfrm>
            <a:off x="30408" y="-101104"/>
            <a:ext cx="7748631" cy="6953003"/>
          </a:xfrm>
          <a:prstGeom prst="roundRect">
            <a:avLst>
              <a:gd fmla="val 50000" name="adj"/>
            </a:avLst>
          </a:prstGeom>
          <a:noFill/>
          <a:ln>
            <a:noFill/>
          </a:ln>
        </p:spPr>
      </p:pic>
      <p:sp>
        <p:nvSpPr>
          <p:cNvPr id="111" name="Google Shape;111;p14"/>
          <p:cNvSpPr/>
          <p:nvPr/>
        </p:nvSpPr>
        <p:spPr>
          <a:xfrm>
            <a:off x="579263" y="3986129"/>
            <a:ext cx="6288261" cy="2253231"/>
          </a:xfrm>
          <a:prstGeom prst="rect">
            <a:avLst/>
          </a:prstGeom>
          <a:solidFill>
            <a:schemeClr val="lt1">
              <a:alpha val="94117"/>
            </a:schemeClr>
          </a:solidFill>
          <a:ln cap="flat" cmpd="sng" w="12700">
            <a:solidFill>
              <a:srgbClr val="EFEFE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2" name="Google Shape;112;p14"/>
          <p:cNvSpPr txBox="1"/>
          <p:nvPr>
            <p:ph type="title"/>
          </p:nvPr>
        </p:nvSpPr>
        <p:spPr>
          <a:xfrm>
            <a:off x="841248" y="4152624"/>
            <a:ext cx="2112264" cy="19202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Tahoma"/>
              <a:buNone/>
            </a:pPr>
            <a:r>
              <a:rPr lang="fr-CA" sz="2400"/>
              <a:t>IAS </a:t>
            </a:r>
            <a:r>
              <a:rPr lang="fr-CA" sz="2400"/>
              <a:t>et AIS</a:t>
            </a:r>
            <a:endParaRPr/>
          </a:p>
        </p:txBody>
      </p:sp>
      <p:pic>
        <p:nvPicPr>
          <p:cNvPr descr="A tall grass next to a body of water&#10;&#10;Description automatically generated" id="113" name="Google Shape;113;p14"/>
          <p:cNvPicPr preferRelativeResize="0"/>
          <p:nvPr/>
        </p:nvPicPr>
        <p:blipFill rotWithShape="1">
          <a:blip r:embed="rId5">
            <a:alphaModFix/>
          </a:blip>
          <a:srcRect b="2" l="16487" r="14741" t="0"/>
          <a:stretch/>
        </p:blipFill>
        <p:spPr>
          <a:xfrm>
            <a:off x="7809454" y="1"/>
            <a:ext cx="4382546" cy="3345645"/>
          </a:xfrm>
          <a:prstGeom prst="rect">
            <a:avLst/>
          </a:prstGeom>
          <a:noFill/>
          <a:ln>
            <a:noFill/>
          </a:ln>
        </p:spPr>
      </p:pic>
      <p:sp>
        <p:nvSpPr>
          <p:cNvPr id="114" name="Google Shape;114;p14"/>
          <p:cNvSpPr/>
          <p:nvPr/>
        </p:nvSpPr>
        <p:spPr>
          <a:xfrm>
            <a:off x="508535" y="478454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 name="Google Shape;115;p14"/>
          <p:cNvSpPr/>
          <p:nvPr/>
        </p:nvSpPr>
        <p:spPr>
          <a:xfrm rot="5400000">
            <a:off x="2394346" y="5103601"/>
            <a:ext cx="1463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6" name="Google Shape;116;p14"/>
          <p:cNvSpPr txBox="1"/>
          <p:nvPr>
            <p:ph idx="1" type="body"/>
          </p:nvPr>
        </p:nvSpPr>
        <p:spPr>
          <a:xfrm>
            <a:off x="3364992" y="4151376"/>
            <a:ext cx="3319272" cy="192024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fr-CA" sz="1600"/>
              <a:t>Invasive Alien Species</a:t>
            </a:r>
            <a:endParaRPr/>
          </a:p>
          <a:p>
            <a:pPr indent="-228600" lvl="0" marL="228600" rtl="0" algn="l">
              <a:lnSpc>
                <a:spcPct val="90000"/>
              </a:lnSpc>
              <a:spcBef>
                <a:spcPts val="1000"/>
              </a:spcBef>
              <a:spcAft>
                <a:spcPts val="0"/>
              </a:spcAft>
              <a:buClr>
                <a:schemeClr val="dk1"/>
              </a:buClr>
              <a:buSzPts val="1600"/>
              <a:buChar char="•"/>
            </a:pPr>
            <a:r>
              <a:rPr lang="fr-CA" sz="1600"/>
              <a:t>Aquatic Invasive Species</a:t>
            </a:r>
            <a:endParaRPr/>
          </a:p>
          <a:p>
            <a:pPr indent="-127000" lvl="0" marL="228600" rtl="0" algn="l">
              <a:lnSpc>
                <a:spcPct val="90000"/>
              </a:lnSpc>
              <a:spcBef>
                <a:spcPts val="1000"/>
              </a:spcBef>
              <a:spcAft>
                <a:spcPts val="0"/>
              </a:spcAft>
              <a:buClr>
                <a:schemeClr val="dk1"/>
              </a:buClr>
              <a:buSzPts val="1600"/>
              <a:buNone/>
            </a:pPr>
            <a:r>
              <a:t/>
            </a:r>
            <a:endParaRPr sz="1600"/>
          </a:p>
        </p:txBody>
      </p:sp>
      <p:pic>
        <p:nvPicPr>
          <p:cNvPr descr="A group of plants with leaves&#10;&#10;Description automatically generated" id="117" name="Google Shape;117;p14"/>
          <p:cNvPicPr preferRelativeResize="0"/>
          <p:nvPr/>
        </p:nvPicPr>
        <p:blipFill rotWithShape="1">
          <a:blip r:embed="rId6">
            <a:alphaModFix/>
          </a:blip>
          <a:srcRect b="-3" l="10328" r="32415" t="0"/>
          <a:stretch/>
        </p:blipFill>
        <p:spPr>
          <a:xfrm rot="5400000">
            <a:off x="8327911" y="2993904"/>
            <a:ext cx="3345646" cy="4382545"/>
          </a:xfrm>
          <a:prstGeom prst="rect">
            <a:avLst/>
          </a:prstGeom>
          <a:noFill/>
          <a:ln>
            <a:noFill/>
          </a:ln>
        </p:spPr>
      </p:pic>
      <p:sp>
        <p:nvSpPr>
          <p:cNvPr id="118" name="Google Shape;118;p14"/>
          <p:cNvSpPr txBox="1"/>
          <p:nvPr/>
        </p:nvSpPr>
        <p:spPr>
          <a:xfrm>
            <a:off x="5626252" y="-116475"/>
            <a:ext cx="2374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fr-CA" sz="1800">
                <a:solidFill>
                  <a:schemeClr val="dk1"/>
                </a:solidFill>
                <a:latin typeface="Calibri"/>
                <a:ea typeface="Calibri"/>
                <a:cs typeface="Calibri"/>
                <a:sym typeface="Calibri"/>
              </a:rPr>
              <a:t>Common reed</a:t>
            </a:r>
            <a:r>
              <a:rPr b="1" i="0" lang="fr-CA" sz="1800" u="none" cap="none" strike="noStrike">
                <a:solidFill>
                  <a:schemeClr val="dk1"/>
                </a:solidFill>
                <a:latin typeface="Calibri"/>
                <a:ea typeface="Calibri"/>
                <a:cs typeface="Calibri"/>
                <a:sym typeface="Calibri"/>
              </a:rPr>
              <a:t> </a:t>
            </a:r>
            <a:r>
              <a:rPr b="1" i="1" lang="fr-CA" sz="1800" u="none" cap="none" strike="noStrike">
                <a:solidFill>
                  <a:schemeClr val="dk1"/>
                </a:solidFill>
                <a:latin typeface="Calibri"/>
                <a:ea typeface="Calibri"/>
                <a:cs typeface="Calibri"/>
                <a:sym typeface="Calibri"/>
              </a:rPr>
              <a:t>(Phragmites australis</a:t>
            </a:r>
            <a:r>
              <a:rPr b="1" i="0" lang="fr-CA"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119" name="Google Shape;119;p14"/>
          <p:cNvSpPr txBox="1"/>
          <p:nvPr/>
        </p:nvSpPr>
        <p:spPr>
          <a:xfrm>
            <a:off x="5626254" y="6239350"/>
            <a:ext cx="2583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fr-CA" sz="1800">
                <a:solidFill>
                  <a:schemeClr val="dk1"/>
                </a:solidFill>
                <a:latin typeface="Calibri"/>
                <a:ea typeface="Calibri"/>
                <a:cs typeface="Calibri"/>
                <a:sym typeface="Calibri"/>
              </a:rPr>
              <a:t>Japanese knotweed</a:t>
            </a:r>
            <a:r>
              <a:rPr b="1" i="0" lang="fr-CA" sz="1800" u="none" cap="none" strike="noStrike">
                <a:solidFill>
                  <a:schemeClr val="dk1"/>
                </a:solidFill>
                <a:latin typeface="Calibri"/>
                <a:ea typeface="Calibri"/>
                <a:cs typeface="Calibri"/>
                <a:sym typeface="Calibri"/>
              </a:rPr>
              <a:t> </a:t>
            </a:r>
            <a:r>
              <a:rPr b="1" i="1" lang="fr-CA" sz="1800" u="none" cap="none" strike="noStrike">
                <a:solidFill>
                  <a:schemeClr val="dk1"/>
                </a:solidFill>
                <a:latin typeface="Calibri"/>
                <a:ea typeface="Calibri"/>
                <a:cs typeface="Calibri"/>
                <a:sym typeface="Calibri"/>
              </a:rPr>
              <a:t>(Reynoutria japonica</a:t>
            </a:r>
            <a:r>
              <a:rPr b="1" i="0" lang="fr-CA"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120" name="Google Shape;120;p14"/>
          <p:cNvSpPr txBox="1"/>
          <p:nvPr/>
        </p:nvSpPr>
        <p:spPr>
          <a:xfrm>
            <a:off x="3845370" y="1349575"/>
            <a:ext cx="2838900" cy="646500"/>
          </a:xfrm>
          <a:prstGeom prst="rect">
            <a:avLst/>
          </a:prstGeom>
          <a:solidFill>
            <a:srgbClr val="D8E2F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fr-CA" sz="1800">
                <a:solidFill>
                  <a:schemeClr val="dk1"/>
                </a:solidFill>
                <a:latin typeface="Calibri"/>
                <a:ea typeface="Calibri"/>
                <a:cs typeface="Calibri"/>
                <a:sym typeface="Calibri"/>
              </a:rPr>
              <a:t>Japanese skeleton shrimp</a:t>
            </a:r>
            <a:r>
              <a:rPr b="1" i="0" lang="fr-CA" sz="1800" u="none" cap="none" strike="noStrike">
                <a:solidFill>
                  <a:schemeClr val="dk1"/>
                </a:solidFill>
                <a:latin typeface="Calibri"/>
                <a:ea typeface="Calibri"/>
                <a:cs typeface="Calibri"/>
                <a:sym typeface="Calibri"/>
              </a:rPr>
              <a:t> </a:t>
            </a:r>
            <a:r>
              <a:rPr b="1" i="1" lang="fr-CA" sz="1800" u="none" cap="none" strike="noStrike">
                <a:solidFill>
                  <a:schemeClr val="dk1"/>
                </a:solidFill>
                <a:latin typeface="Calibri"/>
                <a:ea typeface="Calibri"/>
                <a:cs typeface="Calibri"/>
                <a:sym typeface="Calibri"/>
              </a:rPr>
              <a:t>(Caprella mutica</a:t>
            </a:r>
            <a:r>
              <a:rPr b="1" i="0" lang="fr-CA"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
          <p:cNvSpPr/>
          <p:nvPr/>
        </p:nvSpPr>
        <p:spPr>
          <a:xfrm>
            <a:off x="-1" y="0"/>
            <a:ext cx="12188952" cy="6858000"/>
          </a:xfrm>
          <a:prstGeom prst="rect">
            <a:avLst/>
          </a:pr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ird on a tree branch&#10;&#10;Description automatically generated" id="127" name="Google Shape;127;p3"/>
          <p:cNvPicPr preferRelativeResize="0"/>
          <p:nvPr/>
        </p:nvPicPr>
        <p:blipFill rotWithShape="1">
          <a:blip r:embed="rId4">
            <a:alphaModFix/>
          </a:blip>
          <a:srcRect b="0" l="0" r="0" t="0"/>
          <a:stretch/>
        </p:blipFill>
        <p:spPr>
          <a:xfrm>
            <a:off x="1807125" y="1880878"/>
            <a:ext cx="3624243" cy="4691579"/>
          </a:xfrm>
          <a:prstGeom prst="roundRect">
            <a:avLst>
              <a:gd fmla="val 16667" name="adj"/>
            </a:avLst>
          </a:prstGeom>
          <a:noFill/>
          <a:ln>
            <a:noFill/>
          </a:ln>
        </p:spPr>
      </p:pic>
      <p:pic>
        <p:nvPicPr>
          <p:cNvPr descr="A tree with birds and birds&#10;&#10;Description automatically generated" id="128" name="Google Shape;128;p3"/>
          <p:cNvPicPr preferRelativeResize="0"/>
          <p:nvPr/>
        </p:nvPicPr>
        <p:blipFill rotWithShape="1">
          <a:blip r:embed="rId5">
            <a:alphaModFix/>
          </a:blip>
          <a:srcRect b="0" l="0" r="0" t="0"/>
          <a:stretch/>
        </p:blipFill>
        <p:spPr>
          <a:xfrm>
            <a:off x="7167321" y="1880878"/>
            <a:ext cx="3624243" cy="4691579"/>
          </a:xfrm>
          <a:prstGeom prst="roundRect">
            <a:avLst>
              <a:gd fmla="val 16667" name="adj"/>
            </a:avLst>
          </a:prstGeom>
          <a:noFill/>
          <a:ln>
            <a:noFill/>
          </a:ln>
        </p:spPr>
      </p:pic>
      <p:sp>
        <p:nvSpPr>
          <p:cNvPr id="129" name="Google Shape;129;p3"/>
          <p:cNvSpPr txBox="1"/>
          <p:nvPr>
            <p:ph type="title"/>
          </p:nvPr>
        </p:nvSpPr>
        <p:spPr>
          <a:xfrm>
            <a:off x="520146" y="23751"/>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ahoma"/>
              <a:buNone/>
            </a:pPr>
            <a:r>
              <a:rPr b="1" lang="fr-CA"/>
              <a:t>What is biodiversity </a:t>
            </a:r>
            <a:r>
              <a:rPr b="1" lang="fr-CA"/>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4"/>
          <p:cNvSpPr txBox="1"/>
          <p:nvPr>
            <p:ph type="title"/>
          </p:nvPr>
        </p:nvSpPr>
        <p:spPr>
          <a:xfrm>
            <a:off x="838200" y="191321"/>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Tahoma"/>
              <a:buNone/>
            </a:pPr>
            <a:r>
              <a:rPr lang="fr-CA"/>
              <a:t>High or low biodiversity ?	</a:t>
            </a:r>
            <a:endParaRPr/>
          </a:p>
        </p:txBody>
      </p:sp>
      <p:pic>
        <p:nvPicPr>
          <p:cNvPr descr="A tall grass next to a body of water&#10;&#10;Description automatically generated" id="136" name="Google Shape;136;p4"/>
          <p:cNvPicPr preferRelativeResize="0"/>
          <p:nvPr>
            <p:ph idx="1" type="body"/>
          </p:nvPr>
        </p:nvPicPr>
        <p:blipFill rotWithShape="1">
          <a:blip r:embed="rId3">
            <a:alphaModFix/>
          </a:blip>
          <a:srcRect b="0" l="0" r="0" t="0"/>
          <a:stretch/>
        </p:blipFill>
        <p:spPr>
          <a:xfrm>
            <a:off x="1226235" y="1646156"/>
            <a:ext cx="9549525" cy="5020523"/>
          </a:xfrm>
          <a:prstGeom prst="roundRect">
            <a:avLst>
              <a:gd fmla="val 16667" name="adj"/>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Long shot of a grassy field&#10;&#10;Description automatically generated" id="142" name="Google Shape;142;p5"/>
          <p:cNvPicPr preferRelativeResize="0"/>
          <p:nvPr>
            <p:ph idx="1" type="body"/>
          </p:nvPr>
        </p:nvPicPr>
        <p:blipFill rotWithShape="1">
          <a:blip r:embed="rId3">
            <a:alphaModFix/>
          </a:blip>
          <a:srcRect b="0" l="0" r="0" t="0"/>
          <a:stretch/>
        </p:blipFill>
        <p:spPr>
          <a:xfrm>
            <a:off x="2381404" y="1129438"/>
            <a:ext cx="7429200" cy="5571900"/>
          </a:xfrm>
          <a:prstGeom prst="roundRect">
            <a:avLst>
              <a:gd fmla="val 16667" name="adj"/>
            </a:avLst>
          </a:prstGeom>
          <a:noFill/>
          <a:ln>
            <a:noFill/>
          </a:ln>
        </p:spPr>
      </p:pic>
      <p:sp>
        <p:nvSpPr>
          <p:cNvPr id="143" name="Google Shape;143;p5"/>
          <p:cNvSpPr txBox="1"/>
          <p:nvPr/>
        </p:nvSpPr>
        <p:spPr>
          <a:xfrm>
            <a:off x="1282535" y="-39575"/>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Tahoma"/>
              <a:buNone/>
            </a:pPr>
            <a:r>
              <a:rPr lang="fr-CA" sz="4400">
                <a:solidFill>
                  <a:schemeClr val="dk1"/>
                </a:solidFill>
                <a:latin typeface="Tahoma"/>
                <a:ea typeface="Tahoma"/>
                <a:cs typeface="Tahoma"/>
                <a:sym typeface="Tahoma"/>
              </a:rPr>
              <a:t>High or low biodiversity </a:t>
            </a:r>
            <a:r>
              <a:rPr b="0" i="0" lang="fr-CA" sz="4400" u="none" cap="none" strike="noStrike">
                <a:solidFill>
                  <a:schemeClr val="dk1"/>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p:txBody>
      </p:sp>
      <p:pic>
        <p:nvPicPr>
          <p:cNvPr id="144" name="Google Shape;144;p5"/>
          <p:cNvPicPr preferRelativeResize="0"/>
          <p:nvPr/>
        </p:nvPicPr>
        <p:blipFill rotWithShape="1">
          <a:blip r:embed="rId4">
            <a:alphaModFix/>
          </a:blip>
          <a:srcRect b="0" l="0" r="0" t="0"/>
          <a:stretch/>
        </p:blipFill>
        <p:spPr>
          <a:xfrm>
            <a:off x="4485876" y="4880699"/>
            <a:ext cx="1406199" cy="1406199"/>
          </a:xfrm>
          <a:prstGeom prst="rect">
            <a:avLst/>
          </a:prstGeom>
          <a:noFill/>
          <a:ln>
            <a:noFill/>
          </a:ln>
        </p:spPr>
      </p:pic>
      <p:pic>
        <p:nvPicPr>
          <p:cNvPr id="145" name="Google Shape;145;p5"/>
          <p:cNvPicPr preferRelativeResize="0"/>
          <p:nvPr/>
        </p:nvPicPr>
        <p:blipFill rotWithShape="1">
          <a:blip r:embed="rId5">
            <a:alphaModFix/>
          </a:blip>
          <a:srcRect b="602" l="0" r="0" t="611"/>
          <a:stretch/>
        </p:blipFill>
        <p:spPr>
          <a:xfrm>
            <a:off x="2513450" y="3882595"/>
            <a:ext cx="525026" cy="5186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2" name="Google Shape;152;p6"/>
          <p:cNvSpPr/>
          <p:nvPr/>
        </p:nvSpPr>
        <p:spPr>
          <a:xfrm>
            <a:off x="0" y="4080681"/>
            <a:ext cx="12192000" cy="2777318"/>
          </a:xfrm>
          <a:prstGeom prst="rect">
            <a:avLst/>
          </a:prstGeom>
          <a:solidFill>
            <a:srgbClr val="82766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3" name="Google Shape;153;p6"/>
          <p:cNvSpPr txBox="1"/>
          <p:nvPr/>
        </p:nvSpPr>
        <p:spPr>
          <a:xfrm>
            <a:off x="1255060" y="5279511"/>
            <a:ext cx="9681882" cy="73988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600"/>
              </a:spcAft>
              <a:buClr>
                <a:srgbClr val="000000"/>
              </a:buClr>
              <a:buSzPts val="3600"/>
              <a:buFont typeface="Arial"/>
              <a:buNone/>
            </a:pPr>
            <a:r>
              <a:rPr lang="fr-CA" sz="3600">
                <a:solidFill>
                  <a:srgbClr val="262626"/>
                </a:solidFill>
              </a:rPr>
              <a:t>High or low biodiversity </a:t>
            </a:r>
            <a:r>
              <a:rPr b="0" i="0" lang="fr-CA" sz="3600" u="none" cap="none" strike="noStrike">
                <a:solidFill>
                  <a:srgbClr val="262626"/>
                </a:solidFill>
                <a:latin typeface="Arial"/>
                <a:ea typeface="Arial"/>
                <a:cs typeface="Arial"/>
                <a:sym typeface="Arial"/>
              </a:rPr>
              <a:t>?	</a:t>
            </a:r>
            <a:endParaRPr b="0" i="0" sz="3600" u="none" cap="none" strike="noStrike">
              <a:solidFill>
                <a:srgbClr val="262626"/>
              </a:solidFill>
              <a:latin typeface="Arial"/>
              <a:ea typeface="Arial"/>
              <a:cs typeface="Arial"/>
              <a:sym typeface="Arial"/>
            </a:endParaRPr>
          </a:p>
        </p:txBody>
      </p:sp>
      <p:pic>
        <p:nvPicPr>
          <p:cNvPr id="154" name="Google Shape;154;p6"/>
          <p:cNvPicPr preferRelativeResize="0"/>
          <p:nvPr>
            <p:ph idx="1" type="body"/>
          </p:nvPr>
        </p:nvPicPr>
        <p:blipFill rotWithShape="1">
          <a:blip r:embed="rId3">
            <a:alphaModFix/>
          </a:blip>
          <a:srcRect b="17054" l="0" r="0" t="17047"/>
          <a:stretch/>
        </p:blipFill>
        <p:spPr>
          <a:xfrm>
            <a:off x="1885350" y="0"/>
            <a:ext cx="8421300" cy="4162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7"/>
          <p:cNvSpPr/>
          <p:nvPr/>
        </p:nvSpPr>
        <p:spPr>
          <a:xfrm>
            <a:off x="0" y="0"/>
            <a:ext cx="12192000" cy="6858000"/>
          </a:xfrm>
          <a:prstGeom prst="rect">
            <a:avLst/>
          </a:pr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1" name="Google Shape;161;p7"/>
          <p:cNvPicPr preferRelativeResize="0"/>
          <p:nvPr>
            <p:ph idx="1" type="body"/>
          </p:nvPr>
        </p:nvPicPr>
        <p:blipFill rotWithShape="1">
          <a:blip r:embed="rId4">
            <a:alphaModFix/>
          </a:blip>
          <a:srcRect b="0" l="0" r="0" t="34448"/>
          <a:stretch/>
        </p:blipFill>
        <p:spPr>
          <a:xfrm>
            <a:off x="4110127" y="10"/>
            <a:ext cx="8081873" cy="6857990"/>
          </a:xfrm>
          <a:prstGeom prst="rect">
            <a:avLst/>
          </a:prstGeom>
          <a:noFill/>
          <a:ln>
            <a:noFill/>
          </a:ln>
        </p:spPr>
      </p:pic>
      <p:sp>
        <p:nvSpPr>
          <p:cNvPr id="162" name="Google Shape;162;p7"/>
          <p:cNvSpPr/>
          <p:nvPr/>
        </p:nvSpPr>
        <p:spPr>
          <a:xfrm>
            <a:off x="0" y="0"/>
            <a:ext cx="4959047" cy="6858000"/>
          </a:xfrm>
          <a:custGeom>
            <a:rect b="b" l="l" r="r" t="t"/>
            <a:pathLst>
              <a:path extrusionOk="0" h="6858000" w="4959047">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blipFill rotWithShape="1">
            <a:blip r:embed="rId3">
              <a:alphaModFix/>
            </a:blip>
            <a:stretch>
              <a:fillRect b="-64984" l="0" r="0" t="-64984"/>
            </a:stretch>
          </a:blipFill>
          <a:ln cap="flat" cmpd="sng" w="9525">
            <a:solidFill>
              <a:srgbClr val="E9EDF1"/>
            </a:solidFill>
            <a:prstDash val="solid"/>
            <a:miter lim="800000"/>
            <a:headEnd len="sm" w="sm" type="none"/>
            <a:tailEnd len="sm" w="sm" type="none"/>
          </a:ln>
          <a:effectLst>
            <a:outerShdw blurRad="50800" rotWithShape="0" algn="l" dist="38100">
              <a:srgbClr val="D8D8D8">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3" name="Google Shape;163;p7"/>
          <p:cNvSpPr/>
          <p:nvPr/>
        </p:nvSpPr>
        <p:spPr>
          <a:xfrm>
            <a:off x="0" y="0"/>
            <a:ext cx="4948887" cy="6858000"/>
          </a:xfrm>
          <a:custGeom>
            <a:rect b="b" l="l" r="r" t="t"/>
            <a:pathLst>
              <a:path extrusionOk="0" h="6858000" w="4948887">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blipFill rotWithShape="1">
            <a:blip r:embed="rId3">
              <a:alphaModFix/>
            </a:blip>
            <a:stretch>
              <a:fillRect b="-64984" l="0" r="0" t="-64984"/>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4" name="Google Shape;164;p7"/>
          <p:cNvSpPr txBox="1"/>
          <p:nvPr>
            <p:ph type="title"/>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fr-CA" sz="4800">
                <a:latin typeface="Calibri"/>
                <a:ea typeface="Calibri"/>
                <a:cs typeface="Calibri"/>
                <a:sym typeface="Calibri"/>
              </a:rPr>
              <a:t>Coexistence with flora and fauna</a:t>
            </a:r>
            <a:r>
              <a:rPr lang="fr-CA" sz="4800">
                <a:latin typeface="Calibri"/>
                <a:ea typeface="Calibri"/>
                <a:cs typeface="Calibri"/>
                <a:sym typeface="Calibri"/>
              </a:rPr>
              <a:t> </a:t>
            </a:r>
            <a:endParaRPr/>
          </a:p>
        </p:txBody>
      </p:sp>
      <p:sp>
        <p:nvSpPr>
          <p:cNvPr id="165" name="Google Shape;165;p7"/>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6" name="Google Shape;166;p7"/>
          <p:cNvSpPr/>
          <p:nvPr/>
        </p:nvSpPr>
        <p:spPr>
          <a:xfrm>
            <a:off x="481029" y="4546920"/>
            <a:ext cx="40233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8"/>
          <p:cNvSpPr txBox="1"/>
          <p:nvPr>
            <p:ph type="title"/>
          </p:nvPr>
        </p:nvSpPr>
        <p:spPr>
          <a:xfrm>
            <a:off x="518885" y="116341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fr-CA" sz="4000"/>
              <a:t>Sea kayaking</a:t>
            </a:r>
            <a:endParaRPr/>
          </a:p>
        </p:txBody>
      </p:sp>
      <p:sp>
        <p:nvSpPr>
          <p:cNvPr id="173" name="Google Shape;173;p8"/>
          <p:cNvSpPr txBox="1"/>
          <p:nvPr>
            <p:ph idx="1" type="body"/>
          </p:nvPr>
        </p:nvSpPr>
        <p:spPr>
          <a:xfrm>
            <a:off x="518875" y="3160943"/>
            <a:ext cx="3820800" cy="1683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What animal or plant species might we encounter ?</a:t>
            </a:r>
            <a:endParaRPr/>
          </a:p>
        </p:txBody>
      </p:sp>
      <p:pic>
        <p:nvPicPr>
          <p:cNvPr descr="A person in a kayak on a river&#10;&#10;Description automatically generated" id="174" name="Google Shape;174;p8"/>
          <p:cNvPicPr preferRelativeResize="0"/>
          <p:nvPr/>
        </p:nvPicPr>
        <p:blipFill rotWithShape="1">
          <a:blip r:embed="rId3">
            <a:alphaModFix/>
          </a:blip>
          <a:srcRect b="0" l="0" r="0" t="0"/>
          <a:stretch/>
        </p:blipFill>
        <p:spPr>
          <a:xfrm>
            <a:off x="4616576" y="723519"/>
            <a:ext cx="7214616" cy="5410962"/>
          </a:xfrm>
          <a:prstGeom prst="roundRect">
            <a:avLst>
              <a:gd fmla="val 16667"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2023-08-05T23:20:36Z</dcterms:created>
  <dc:creator>ivar alberto</dc:creator>
</cp:coreProperties>
</file>