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6858000" cx="12192000"/>
  <p:notesSz cx="6858000" cy="9144000"/>
  <p:embeddedFontLst>
    <p:embeddedFont>
      <p:font typeface="Tahoma"/>
      <p:regular r:id="rId23"/>
      <p:bold r:id="rId24"/>
    </p:embeddedFont>
    <p:embeddedFont>
      <p:font typeface="Helvetica Neue"/>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17">
          <p15:clr>
            <a:srgbClr val="A4A3A4"/>
          </p15:clr>
        </p15:guide>
      </p15:sldGuideLst>
    </p:ext>
    <p:ext uri="GoogleSlidesCustomDataVersion2">
      <go:slidesCustomData xmlns:go="http://customooxmlschemas.google.com/" r:id="rId29" roundtripDataSignature="AMtx7mjl3xp14Ad82xaoK7nIQYImqHAQA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17"/>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Tahoma-bold.fntdata"/><Relationship Id="rId23" Type="http://schemas.openxmlformats.org/officeDocument/2006/relationships/font" Target="fonts/Tahoma-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HelveticaNeue-bold.fntdata"/><Relationship Id="rId25" Type="http://schemas.openxmlformats.org/officeDocument/2006/relationships/font" Target="fonts/HelveticaNeue-regular.fntdata"/><Relationship Id="rId28" Type="http://schemas.openxmlformats.org/officeDocument/2006/relationships/font" Target="fonts/HelveticaNeue-boldItalic.fntdata"/><Relationship Id="rId27" Type="http://schemas.openxmlformats.org/officeDocument/2006/relationships/font" Target="fonts/HelveticaNeue-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customschemas.google.com/relationships/presentationmetadata" Target="meta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CA"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fr-CA"/>
              <a:t>What is erosion? Was it mentioned in the comic book? </a:t>
            </a:r>
            <a:endParaRPr b="1"/>
          </a:p>
          <a:p>
            <a:pPr indent="0" lvl="0" marL="0" rtl="0" algn="l">
              <a:spcBef>
                <a:spcPts val="0"/>
              </a:spcBef>
              <a:spcAft>
                <a:spcPts val="0"/>
              </a:spcAft>
              <a:buClr>
                <a:schemeClr val="dk1"/>
              </a:buClr>
              <a:buSzPts val="1100"/>
              <a:buFont typeface="Arial"/>
              <a:buNone/>
            </a:pPr>
            <a:r>
              <a:rPr lang="fr-CA"/>
              <a:t>*Write students’ answers on the board*</a:t>
            </a:r>
            <a:endParaRPr/>
          </a:p>
          <a:p>
            <a:pPr indent="0" lvl="0" marL="0" rtl="0" algn="l">
              <a:spcBef>
                <a:spcPts val="0"/>
              </a:spcBef>
              <a:spcAft>
                <a:spcPts val="0"/>
              </a:spcAft>
              <a:buClr>
                <a:schemeClr val="dk1"/>
              </a:buClr>
              <a:buSzPts val="1200"/>
              <a:buFont typeface="Calibri"/>
              <a:buNone/>
            </a:pPr>
            <a:r>
              <a:t/>
            </a:r>
            <a:endParaRPr b="1"/>
          </a:p>
          <a:p>
            <a:pPr indent="0" lvl="0" marL="0" rtl="0" algn="l">
              <a:spcBef>
                <a:spcPts val="0"/>
              </a:spcBef>
              <a:spcAft>
                <a:spcPts val="0"/>
              </a:spcAft>
              <a:buClr>
                <a:schemeClr val="dk1"/>
              </a:buClr>
              <a:buSzPts val="1100"/>
              <a:buFont typeface="Arial"/>
              <a:buNone/>
            </a:pPr>
            <a:r>
              <a:rPr lang="fr-CA"/>
              <a:t>Today, we’ll be talking about coastal erosion. It’s something that’s always been there and that we notice every day. Erosion has shaped our beaches and shorelines for millions of years. Erosion is currently on the rise in our part of the world, and that’s why it’s so important to understand it. Since our shorelines are teeming with all kinds of life, we need to know how to protect the shore from erosion. Today we’ll be looking at the causes and impacts of erosion, and how we can help shore up the shoreline. </a:t>
            </a:r>
            <a:endParaRPr b="1"/>
          </a:p>
        </p:txBody>
      </p:sp>
      <p:sp>
        <p:nvSpPr>
          <p:cNvPr id="80" name="Google Shape;8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fr-CA"/>
              <a:t>Which of these images doesn’t cause erosion? Answer : Sandcastles</a:t>
            </a:r>
            <a:endParaRPr b="1"/>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fr-CA"/>
              <a:t>Does building sandcastles cause erosion? Should we stop making them?</a:t>
            </a:r>
            <a:endParaRPr b="1"/>
          </a:p>
          <a:p>
            <a:pPr indent="0" lvl="0" marL="0" rtl="0" algn="l">
              <a:spcBef>
                <a:spcPts val="0"/>
              </a:spcBef>
              <a:spcAft>
                <a:spcPts val="0"/>
              </a:spcAft>
              <a:buClr>
                <a:schemeClr val="dk1"/>
              </a:buClr>
              <a:buSzPts val="1100"/>
              <a:buFont typeface="Arial"/>
              <a:buNone/>
            </a:pPr>
            <a:r>
              <a:rPr lang="fr-CA"/>
              <a:t>No. Sandcastles are temporary and are broken down by the wind and tides after you leave the beach. After all, you don’t take your sandcastles home! Building sandcastles is a great way to have fun at the beach, while respecting the coastal environment.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fr-CA"/>
              <a:t>Does urban development accelerate erosion?</a:t>
            </a:r>
            <a:endParaRPr b="1"/>
          </a:p>
          <a:p>
            <a:pPr indent="0" lvl="0" marL="0" rtl="0" algn="l">
              <a:spcBef>
                <a:spcPts val="0"/>
              </a:spcBef>
              <a:spcAft>
                <a:spcPts val="0"/>
              </a:spcAft>
              <a:buClr>
                <a:schemeClr val="dk1"/>
              </a:buClr>
              <a:buSzPts val="1100"/>
              <a:buFont typeface="Arial"/>
              <a:buNone/>
            </a:pPr>
            <a:r>
              <a:rPr lang="fr-CA"/>
              <a:t>Yes! When we make too many changes to the shoreline, we remove important vegetation that holds the soil in place. What’s more, structures such as docks, riprap and retaining walls only contribute to the problem and prevent the inflow of sediment from the mainland. This also creates an “end effect,” where erosion is accelerated on either side of the riprap.</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fr-CA"/>
              <a:t>How does the freeze-thaw cycle cause erosion?</a:t>
            </a:r>
            <a:endParaRPr b="1"/>
          </a:p>
          <a:p>
            <a:pPr indent="0" lvl="0" marL="0" rtl="0" algn="l">
              <a:spcBef>
                <a:spcPts val="0"/>
              </a:spcBef>
              <a:spcAft>
                <a:spcPts val="0"/>
              </a:spcAft>
              <a:buClr>
                <a:schemeClr val="dk1"/>
              </a:buClr>
              <a:buSzPts val="1100"/>
              <a:buFont typeface="Arial"/>
              <a:buNone/>
            </a:pPr>
            <a:r>
              <a:rPr lang="fr-CA"/>
              <a:t>The freeze-thaw cycle also increases runoff, which is water that flows over the surface of the land, carrying sediment with it. When there are several thaw periods in winter, runoff constantly moves sediment around, destabilizing the shoreline and making it more vulnerable to erosion.¹ </a:t>
            </a:r>
            <a:endParaRPr/>
          </a:p>
          <a:p>
            <a:pPr indent="0" lvl="0" marL="0" rtl="0" algn="l">
              <a:spcBef>
                <a:spcPts val="0"/>
              </a:spcBef>
              <a:spcAft>
                <a:spcPts val="0"/>
              </a:spcAft>
              <a:buClr>
                <a:schemeClr val="dk1"/>
              </a:buClr>
              <a:buSzPts val="1100"/>
              <a:buFont typeface="Arial"/>
              <a:buNone/>
            </a:pPr>
            <a:r>
              <a:rPr lang="fr-CA"/>
              <a:t>However, it’s worth mentioning that ice plays an important role in protecting the beach from waves and storms! But, if if the coastal ice freezes and thaws several times during the winter, this will increase the phenomenon normally found in spring, c</a:t>
            </a:r>
            <a:r>
              <a:rPr lang="fr-CA"/>
              <a:t>hunks of ice tear away sediments and vegetation when they’re swept out to sea. Melting ice carries away large parts of the shoreline, changing the shape of the beach if it’s no longer protected from storms.</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Clr>
                <a:srgbClr val="000000"/>
              </a:buClr>
              <a:buSzPts val="1400"/>
              <a:buFont typeface="Arial"/>
              <a:buNone/>
            </a:pPr>
            <a:r>
              <a:rPr b="0" i="0" lang="fr-CA" sz="1000">
                <a:solidFill>
                  <a:srgbClr val="222222"/>
                </a:solidFill>
                <a:latin typeface="Arial"/>
                <a:ea typeface="Arial"/>
                <a:cs typeface="Arial"/>
                <a:sym typeface="Arial"/>
              </a:rPr>
              <a:t>¹Davidson-Arnott, R., &amp; Ollerhead, J. (2011). Coastal erosion and climate change.</a:t>
            </a:r>
            <a:endParaRPr sz="100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66" name="Google Shape;16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fr-CA" sz="1800" u="sng"/>
              <a:t>Part 3: Consequences</a:t>
            </a:r>
            <a:endParaRPr b="1"/>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SzPts val="1100"/>
              <a:buNone/>
            </a:pPr>
            <a:r>
              <a:rPr lang="fr-CA"/>
              <a:t>Erosion affects us as much as the animals that we share the shoreline with. An </a:t>
            </a:r>
            <a:r>
              <a:rPr lang="fr-CA" u="sng"/>
              <a:t>increased vulnerability to climate change</a:t>
            </a:r>
            <a:r>
              <a:rPr lang="fr-CA"/>
              <a:t> and </a:t>
            </a:r>
            <a:r>
              <a:rPr lang="fr-CA" u="sng"/>
              <a:t>loss of habitat</a:t>
            </a:r>
            <a:r>
              <a:rPr lang="fr-CA"/>
              <a:t> are two consequences of erosion that have a real impact on how we use the land.</a:t>
            </a:r>
            <a:endParaRPr>
              <a:solidFill>
                <a:srgbClr val="FF0000"/>
              </a:solidFill>
            </a:endParaRPr>
          </a:p>
        </p:txBody>
      </p:sp>
      <p:sp>
        <p:nvSpPr>
          <p:cNvPr id="180" name="Google Shape;180;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fr-CA"/>
              <a:t>Vulnerability to climate change:</a:t>
            </a:r>
            <a:endParaRPr b="1"/>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CA"/>
              <a:t>Erosion makes us more vulnerable to big storms. A healthy shoreline acts as a protective barrier between coastal cities and the sea. When erosion is severe, the shoreline isn’t as healthy, and buildings and infrastructure have a greater chance of being damaged during storms. Think about all the roads that are just metres away from the ocean, like in Gaspésie!</a:t>
            </a:r>
            <a:endParaRPr/>
          </a:p>
          <a:p>
            <a:pPr indent="0" lvl="0" marL="0" rtl="0" algn="l">
              <a:lnSpc>
                <a:spcPct val="100000"/>
              </a:lnSpc>
              <a:spcBef>
                <a:spcPts val="0"/>
              </a:spcBef>
              <a:spcAft>
                <a:spcPts val="0"/>
              </a:spcAft>
              <a:buSzPts val="1400"/>
              <a:buNone/>
            </a:pPr>
            <a:r>
              <a:t/>
            </a:r>
            <a:endParaRPr b="1"/>
          </a:p>
        </p:txBody>
      </p:sp>
      <p:sp>
        <p:nvSpPr>
          <p:cNvPr id="189" name="Google Shape;189;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fr-CA"/>
              <a:t>Loss of habitat</a:t>
            </a:r>
            <a:endParaRPr b="1"/>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CA"/>
              <a:t>Erosion strips away large stretches of the shoreline that are invaluable to the plants and animals that live there. Every year, thousands of birds stop over here to rest and feed before continuing their migration. When erosion damages the shoreline, there is less food for these birds, and they have to search longer for an ideal place to stop.</a:t>
            </a:r>
            <a:endParaRPr/>
          </a:p>
          <a:p>
            <a:pPr indent="0" lvl="0" marL="0" rtl="0" algn="l">
              <a:spcBef>
                <a:spcPts val="0"/>
              </a:spcBef>
              <a:spcAft>
                <a:spcPts val="0"/>
              </a:spcAft>
              <a:buClr>
                <a:schemeClr val="dk1"/>
              </a:buClr>
              <a:buSzPts val="1100"/>
              <a:buFont typeface="Arial"/>
              <a:buNone/>
            </a:pPr>
            <a:r>
              <a:rPr lang="fr-CA"/>
              <a:t>Take Milo, for instance, who has to fly to the southern United States for the winter. Along the way, Milo needs to find stopovers so he can rest and continue his journey. However, erosion reduces the quality of these stopovers, making it more difficult for Milo and his migratory friends, like Bob the sparrow, to find places to feed and rest. </a:t>
            </a:r>
            <a:endParaRPr/>
          </a:p>
          <a:p>
            <a:pPr indent="0" lvl="0" marL="0" rtl="0" algn="l">
              <a:lnSpc>
                <a:spcPct val="100000"/>
              </a:lnSpc>
              <a:spcBef>
                <a:spcPts val="0"/>
              </a:spcBef>
              <a:spcAft>
                <a:spcPts val="0"/>
              </a:spcAft>
              <a:buSzPts val="1400"/>
              <a:buNone/>
            </a:pPr>
            <a:r>
              <a:t/>
            </a:r>
            <a:endParaRPr b="1"/>
          </a:p>
          <a:p>
            <a:pPr indent="0" lvl="0" marL="0" marR="0" rtl="0" algn="l">
              <a:lnSpc>
                <a:spcPct val="100000"/>
              </a:lnSpc>
              <a:spcBef>
                <a:spcPts val="0"/>
              </a:spcBef>
              <a:spcAft>
                <a:spcPts val="0"/>
              </a:spcAft>
              <a:buClr>
                <a:schemeClr val="dk1"/>
              </a:buClr>
              <a:buSzPts val="1200"/>
              <a:buFont typeface="Calibri"/>
              <a:buNone/>
            </a:pPr>
            <a:r>
              <a:t/>
            </a:r>
            <a:endParaRPr b="0"/>
          </a:p>
        </p:txBody>
      </p:sp>
      <p:sp>
        <p:nvSpPr>
          <p:cNvPr id="199" name="Google Shape;199;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fr-CA" sz="1800" u="sng"/>
              <a:t>Part 4: Integrating knowledge</a:t>
            </a:r>
            <a:endParaRPr b="1" sz="1800"/>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CA"/>
              <a:t>Game time!</a:t>
            </a:r>
            <a:endParaRPr/>
          </a:p>
          <a:p>
            <a:pPr indent="0" lvl="0" marL="0" rtl="0" algn="l">
              <a:spcBef>
                <a:spcPts val="0"/>
              </a:spcBef>
              <a:spcAft>
                <a:spcPts val="0"/>
              </a:spcAft>
              <a:buClr>
                <a:schemeClr val="dk1"/>
              </a:buClr>
              <a:buSzPts val="1100"/>
              <a:buFont typeface="Arial"/>
              <a:buNone/>
            </a:pPr>
            <a:r>
              <a:rPr lang="fr-CA"/>
              <a:t>You’ll need to make teams of three or four people. Each team will be given nine images, each one listing a cause, a consequence and a solution to erosion. Your job is to put these images in order to figure out how to fight erosion!</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CA"/>
              <a:t>You need to match the right cause with the right consequence and the right solution. Bear in mind that a solution may work with more than one cause.</a:t>
            </a:r>
            <a:endParaRPr/>
          </a:p>
          <a:p>
            <a:pPr indent="0" lvl="0" marL="0" rtl="0" algn="l">
              <a:spcBef>
                <a:spcPts val="0"/>
              </a:spcBef>
              <a:spcAft>
                <a:spcPts val="0"/>
              </a:spcAft>
              <a:buClr>
                <a:schemeClr val="dk1"/>
              </a:buClr>
              <a:buSzPts val="1100"/>
              <a:buFont typeface="Arial"/>
              <a:buNone/>
            </a:pPr>
            <a:r>
              <a:rPr lang="fr-CA"/>
              <a:t>If students are too young to fully understand the concept of cause and consequence, you can present this activity as a story that needs to be put in order. Just like in a story, there’s a turning point (a pivotal event that’s followed by a problem and ends with a solution). </a:t>
            </a:r>
            <a:endParaRPr/>
          </a:p>
          <a:p>
            <a:pPr indent="0" lvl="0" marL="0" rtl="0" algn="l">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b="1" sz="1800" u="sng">
              <a:solidFill>
                <a:srgbClr val="000000"/>
              </a:solidFill>
              <a:latin typeface="Helvetica Neue"/>
              <a:ea typeface="Helvetica Neue"/>
              <a:cs typeface="Helvetica Neue"/>
              <a:sym typeface="Helvetica Neue"/>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t/>
            </a:r>
            <a:endParaRPr b="0"/>
          </a:p>
        </p:txBody>
      </p:sp>
      <p:sp>
        <p:nvSpPr>
          <p:cNvPr id="208" name="Google Shape;208;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fr-CA"/>
              <a:t>Why does walking on marked trails help prevent erosion?</a:t>
            </a:r>
            <a:endParaRPr b="1"/>
          </a:p>
          <a:p>
            <a:pPr indent="0" lvl="0" marL="0" rtl="0" algn="l">
              <a:spcBef>
                <a:spcPts val="0"/>
              </a:spcBef>
              <a:spcAft>
                <a:spcPts val="0"/>
              </a:spcAft>
              <a:buClr>
                <a:schemeClr val="dk1"/>
              </a:buClr>
              <a:buSzPts val="1100"/>
              <a:buFont typeface="Arial"/>
              <a:buNone/>
            </a:pPr>
            <a:r>
              <a:rPr lang="fr-CA"/>
              <a:t>Walking on marked trails prevents plants from being uprooted, which results in a beautiful, vegetated riparian buffer strip that can effectively fight erosion.</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fr-CA"/>
              <a:t>Why does using locally cut wood help fight erosion?</a:t>
            </a:r>
            <a:endParaRPr b="1"/>
          </a:p>
          <a:p>
            <a:pPr indent="0" lvl="0" marL="0" rtl="0" algn="l">
              <a:spcBef>
                <a:spcPts val="0"/>
              </a:spcBef>
              <a:spcAft>
                <a:spcPts val="0"/>
              </a:spcAft>
              <a:buClr>
                <a:schemeClr val="dk1"/>
              </a:buClr>
              <a:buSzPts val="1100"/>
              <a:buFont typeface="Arial"/>
              <a:buNone/>
            </a:pPr>
            <a:r>
              <a:rPr lang="fr-CA"/>
              <a:t>By using locally cut wood and leaving driftwood on the beach, we’re helping the soil stay in place so plants can take root. </a:t>
            </a:r>
            <a:endParaRPr/>
          </a:p>
          <a:p>
            <a:pPr indent="0" lvl="0" marL="0" rtl="0" algn="l">
              <a:lnSpc>
                <a:spcPct val="100000"/>
              </a:lnSpc>
              <a:spcBef>
                <a:spcPts val="0"/>
              </a:spcBef>
              <a:spcAft>
                <a:spcPts val="0"/>
              </a:spcAft>
              <a:buSzPts val="1400"/>
              <a:buNone/>
            </a:pPr>
            <a:r>
              <a:t/>
            </a:r>
            <a:endParaRPr b="1"/>
          </a:p>
        </p:txBody>
      </p:sp>
      <p:sp>
        <p:nvSpPr>
          <p:cNvPr id="217" name="Google Shape;217;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fr-CA"/>
              <a:t>How does driving on vehicle-only roads help prevent erosion?</a:t>
            </a:r>
            <a:endParaRPr b="1"/>
          </a:p>
          <a:p>
            <a:pPr indent="0" lvl="0" marL="0" rtl="0" algn="l">
              <a:spcBef>
                <a:spcPts val="0"/>
              </a:spcBef>
              <a:spcAft>
                <a:spcPts val="0"/>
              </a:spcAft>
              <a:buClr>
                <a:schemeClr val="dk1"/>
              </a:buClr>
              <a:buSzPts val="1100"/>
              <a:buFont typeface="Arial"/>
              <a:buNone/>
            </a:pPr>
            <a:r>
              <a:rPr lang="fr-CA"/>
              <a:t>Vehicles harm the riparian buffer strip tremendously. They destroy the root system of plants, like Ella the sand ryegrass, and damage beach wrack along the shore. </a:t>
            </a:r>
            <a:endParaRPr b="1"/>
          </a:p>
          <a:p>
            <a:pPr indent="0" lvl="0" marL="0" rtl="0" algn="l">
              <a:spcBef>
                <a:spcPts val="0"/>
              </a:spcBef>
              <a:spcAft>
                <a:spcPts val="0"/>
              </a:spcAft>
              <a:buClr>
                <a:schemeClr val="dk1"/>
              </a:buClr>
              <a:buSzPts val="1100"/>
              <a:buFont typeface="Arial"/>
              <a:buNone/>
            </a:pPr>
            <a:r>
              <a:rPr b="1" lang="fr-CA"/>
              <a:t>Have you ever seen people driving on the beach? What would you say to them? </a:t>
            </a:r>
            <a:endParaRPr b="1"/>
          </a:p>
          <a:p>
            <a:pPr indent="0" lvl="0" marL="0" rtl="0" algn="l">
              <a:spcBef>
                <a:spcPts val="0"/>
              </a:spcBef>
              <a:spcAft>
                <a:spcPts val="0"/>
              </a:spcAft>
              <a:buClr>
                <a:schemeClr val="dk1"/>
              </a:buClr>
              <a:buSzPts val="1100"/>
              <a:buFont typeface="Arial"/>
              <a:buNone/>
            </a:pPr>
            <a:r>
              <a:t/>
            </a:r>
            <a:endParaRPr b="1"/>
          </a:p>
          <a:p>
            <a:pPr indent="0" lvl="0" marL="0" rtl="0" algn="l">
              <a:spcBef>
                <a:spcPts val="0"/>
              </a:spcBef>
              <a:spcAft>
                <a:spcPts val="0"/>
              </a:spcAft>
              <a:buClr>
                <a:schemeClr val="dk1"/>
              </a:buClr>
              <a:buSzPts val="1100"/>
              <a:buFont typeface="Arial"/>
              <a:buNone/>
            </a:pPr>
            <a:r>
              <a:rPr b="1" lang="fr-CA"/>
              <a:t>Urban development</a:t>
            </a:r>
            <a:r>
              <a:rPr lang="fr-CA"/>
              <a:t> jeopardizes coastal environments by disrupting the balance of sediment inflow and outflow. Construction work disrupts the natural flow of sediment. Comité ZIP is committed to ensuring that all shoreline management practices are both sustainable and respectful of the diversity of the area. Don’t hesitate to contact them if you have questions about erosion!</a:t>
            </a:r>
            <a:endParaRPr>
              <a:highlight>
                <a:srgbClr val="FFFF00"/>
              </a:highlight>
            </a:endParaRPr>
          </a:p>
          <a:p>
            <a:pPr indent="0" lvl="0" marL="0" rtl="0" algn="l">
              <a:lnSpc>
                <a:spcPct val="100000"/>
              </a:lnSpc>
              <a:spcBef>
                <a:spcPts val="0"/>
              </a:spcBef>
              <a:spcAft>
                <a:spcPts val="0"/>
              </a:spcAft>
              <a:buSzPts val="1400"/>
              <a:buNone/>
            </a:pPr>
            <a:r>
              <a:t/>
            </a:r>
            <a:endParaRPr b="1"/>
          </a:p>
        </p:txBody>
      </p:sp>
      <p:sp>
        <p:nvSpPr>
          <p:cNvPr id="233" name="Google Shape;233;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fr-CA" sz="1800" u="sng"/>
              <a:t>Conclusion: </a:t>
            </a:r>
            <a:endParaRPr b="1" sz="1800"/>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CA"/>
              <a:t>Congratulations, you’re all erosion experts! Now that you know how to reduce the impact of erosion in coastal environments, it’s your job to encourage others around you to help keep these environments healthy.</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CA"/>
              <a:t>What surprised you about this presentation?</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CA"/>
              <a:t>Don’t forget that the best way to encourage your friends and family to help fight erosion is by acting responsibly yourself. You’ll inspire a lot more people that way!</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CA"/>
              <a:t>Great work, everyone! You now know how to protect your city/town from erosion!</a:t>
            </a:r>
            <a:endParaRPr/>
          </a:p>
          <a:p>
            <a:pPr indent="0" lvl="0" marL="0" rtl="0" algn="l">
              <a:lnSpc>
                <a:spcPct val="100000"/>
              </a:lnSpc>
              <a:spcBef>
                <a:spcPts val="0"/>
              </a:spcBef>
              <a:spcAft>
                <a:spcPts val="0"/>
              </a:spcAft>
              <a:buSzPts val="1400"/>
              <a:buNone/>
            </a:pPr>
            <a:r>
              <a:t/>
            </a:r>
            <a:endParaRPr b="1" sz="1800" u="sng">
              <a:solidFill>
                <a:srgbClr val="000000"/>
              </a:solidFill>
              <a:latin typeface="Helvetica Neue"/>
              <a:ea typeface="Helvetica Neue"/>
              <a:cs typeface="Helvetica Neue"/>
              <a:sym typeface="Helvetica Neue"/>
            </a:endParaRPr>
          </a:p>
        </p:txBody>
      </p:sp>
      <p:sp>
        <p:nvSpPr>
          <p:cNvPr id="249" name="Google Shape;249;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 name="Google Shape;9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fr-CA" sz="1800" u="sng"/>
              <a:t>Part 1: Understanding erosion</a:t>
            </a:r>
            <a:endParaRPr b="1" sz="1800"/>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fr-CA"/>
              <a:t>Raise your hand if you’ve heard the word “erosion” before. </a:t>
            </a:r>
            <a:endParaRPr b="1"/>
          </a:p>
          <a:p>
            <a:pPr indent="0" lvl="0" marL="0" rtl="0" algn="l">
              <a:spcBef>
                <a:spcPts val="0"/>
              </a:spcBef>
              <a:spcAft>
                <a:spcPts val="0"/>
              </a:spcAft>
              <a:buClr>
                <a:schemeClr val="dk1"/>
              </a:buClr>
              <a:buSzPts val="1100"/>
              <a:buFont typeface="Arial"/>
              <a:buNone/>
            </a:pPr>
            <a:r>
              <a:rPr b="1" lang="fr-CA"/>
              <a:t>What do you think coastal erosion is?</a:t>
            </a:r>
            <a:endParaRPr b="1"/>
          </a:p>
          <a:p>
            <a:pPr indent="0" lvl="0" marL="0" marR="0" rtl="0" algn="l">
              <a:lnSpc>
                <a:spcPct val="100000"/>
              </a:lnSpc>
              <a:spcBef>
                <a:spcPts val="0"/>
              </a:spcBef>
              <a:spcAft>
                <a:spcPts val="0"/>
              </a:spcAft>
              <a:buClr>
                <a:schemeClr val="dk1"/>
              </a:buClr>
              <a:buSzPts val="1200"/>
              <a:buFont typeface="Calibri"/>
              <a:buNone/>
            </a:pPr>
            <a:r>
              <a:t/>
            </a:r>
            <a:endParaRPr b="1"/>
          </a:p>
          <a:p>
            <a:pPr indent="0" lvl="0" marL="0" rtl="0" algn="l">
              <a:spcBef>
                <a:spcPts val="0"/>
              </a:spcBef>
              <a:spcAft>
                <a:spcPts val="0"/>
              </a:spcAft>
              <a:buClr>
                <a:schemeClr val="dk1"/>
              </a:buClr>
              <a:buSzPts val="1100"/>
              <a:buFont typeface="Arial"/>
              <a:buNone/>
            </a:pPr>
            <a:r>
              <a:rPr b="1" lang="fr-CA"/>
              <a:t>Erosion</a:t>
            </a:r>
            <a:r>
              <a:rPr lang="fr-CA"/>
              <a:t>: Coastal erosion is a </a:t>
            </a:r>
            <a:r>
              <a:rPr b="1" lang="fr-CA"/>
              <a:t>natural process</a:t>
            </a:r>
            <a:r>
              <a:rPr lang="fr-CA"/>
              <a:t> that involves the breakdown of soil and rocks on the shoreline and beneath the water’s surface¹ (e.g., sand blowing off the beach from strong winds, rocks worn down by the waves like Percé Rock). However, erosion isn’t a new concept. In fact, it’s been happening for thousands of years. An environment is said to be balanced when the sediment lost to erosion equals the sediment accumulated by plants, waterways, wind, tides and so on. An environment is said to be imbalanced when the inflow and outflow of sediment are no longer equal, meaning more sediment is lost than gained. Just like a scale! </a:t>
            </a:r>
            <a:endParaRPr/>
          </a:p>
          <a:p>
            <a:pPr indent="0" lvl="0" marL="0" rtl="0" algn="l">
              <a:spcBef>
                <a:spcPts val="0"/>
              </a:spcBef>
              <a:spcAft>
                <a:spcPts val="0"/>
              </a:spcAft>
              <a:buClr>
                <a:schemeClr val="dk1"/>
              </a:buClr>
              <a:buSzPts val="1100"/>
              <a:buFont typeface="Arial"/>
              <a:buNone/>
            </a:pPr>
            <a:r>
              <a:rPr lang="fr-CA"/>
              <a:t>The natural process of erosion is caused by wind, tides, rain and storms, but can be accelerated by certain human interventions.</a:t>
            </a:r>
            <a:endParaRPr/>
          </a:p>
          <a:p>
            <a:pPr indent="0" lvl="0" marL="0" marR="0" rtl="0" algn="l">
              <a:lnSpc>
                <a:spcPct val="100000"/>
              </a:lnSpc>
              <a:spcBef>
                <a:spcPts val="0"/>
              </a:spcBef>
              <a:spcAft>
                <a:spcPts val="0"/>
              </a:spcAft>
              <a:buClr>
                <a:schemeClr val="dk1"/>
              </a:buClr>
              <a:buSzPts val="1200"/>
              <a:buFont typeface="Calibri"/>
              <a:buNone/>
            </a:pPr>
            <a:r>
              <a:t/>
            </a:r>
            <a:endParaRPr b="1"/>
          </a:p>
          <a:p>
            <a:pPr indent="0" lvl="0" marL="0" marR="0" rtl="0" algn="l">
              <a:lnSpc>
                <a:spcPct val="100000"/>
              </a:lnSpc>
              <a:spcBef>
                <a:spcPts val="0"/>
              </a:spcBef>
              <a:spcAft>
                <a:spcPts val="0"/>
              </a:spcAft>
              <a:buClr>
                <a:schemeClr val="dk1"/>
              </a:buClr>
              <a:buSzPts val="1200"/>
              <a:buFont typeface="Calibri"/>
              <a:buNone/>
            </a:pPr>
            <a:r>
              <a:t/>
            </a:r>
            <a:endParaRPr i="0"/>
          </a:p>
          <a:p>
            <a:pPr indent="0" lvl="0" marL="0" rtl="0" algn="l">
              <a:spcBef>
                <a:spcPts val="0"/>
              </a:spcBef>
              <a:spcAft>
                <a:spcPts val="0"/>
              </a:spcAft>
              <a:buClr>
                <a:schemeClr val="dk1"/>
              </a:buClr>
              <a:buSzPts val="1100"/>
              <a:buFont typeface="Arial"/>
              <a:buNone/>
            </a:pPr>
            <a:r>
              <a:rPr b="1" lang="fr-CA"/>
              <a:t>Human activities</a:t>
            </a:r>
            <a:r>
              <a:rPr lang="fr-CA"/>
              <a:t> impact the rate at which sediment accumulates. Infrastructure near the coast, such as houses, riprap, retaining walls and dams, disrupt the balance of sediment, leaving certain areas vulnerable to erosion. River dams cut off the supply of sediment to waterways, reducing the amount naturally transported to shorelines downstream. Also, vehicles and visitors trampling the riparian buffer strip also has an effect on the shoreline vegetation. A diversified riparian buffer strip retains sediment better, which helps protect the beach from erosion. </a:t>
            </a:r>
            <a:endParaRPr i="0"/>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100"/>
              <a:buFont typeface="Arial"/>
              <a:buNone/>
            </a:pPr>
            <a:r>
              <a:rPr lang="fr-CA"/>
              <a:t>Although we have little impact on the natural causes of erosion, we can help the shoreline by focusing our attention on the human causes.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CA"/>
              <a:t>The next slides show examples of places with high erosion and others prepared to withstand it. Can you tell them apart? </a:t>
            </a:r>
            <a:endParaRPr b="1"/>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120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rgbClr val="000000"/>
              </a:buClr>
              <a:buSzPts val="1400"/>
              <a:buFont typeface="Arial"/>
              <a:buNone/>
            </a:pPr>
            <a:r>
              <a:rPr b="0" i="0" lang="fr-CA">
                <a:solidFill>
                  <a:srgbClr val="222222"/>
                </a:solidFill>
                <a:latin typeface="Arial"/>
                <a:ea typeface="Arial"/>
                <a:cs typeface="Arial"/>
                <a:sym typeface="Arial"/>
              </a:rPr>
              <a:t>¹Davidson-Arnott, R., &amp; Ollerhead, J. (2011). Coastal erosion and climate change.</a:t>
            </a:r>
            <a:endParaRPr/>
          </a:p>
          <a:p>
            <a:pPr indent="0" lvl="0" marL="0" rtl="0" algn="l">
              <a:lnSpc>
                <a:spcPct val="100000"/>
              </a:lnSpc>
              <a:spcBef>
                <a:spcPts val="0"/>
              </a:spcBef>
              <a:spcAft>
                <a:spcPts val="0"/>
              </a:spcAft>
              <a:buSzPts val="1400"/>
              <a:buNone/>
            </a:pPr>
            <a:r>
              <a:t/>
            </a:r>
            <a:endParaRPr>
              <a:solidFill>
                <a:srgbClr val="FF0000"/>
              </a:solidFill>
            </a:endParaRPr>
          </a:p>
          <a:p>
            <a:pPr indent="0" lvl="0" marL="0" rtl="0" algn="l">
              <a:lnSpc>
                <a:spcPct val="100000"/>
              </a:lnSpc>
              <a:spcBef>
                <a:spcPts val="0"/>
              </a:spcBef>
              <a:spcAft>
                <a:spcPts val="0"/>
              </a:spcAft>
              <a:buSzPts val="1400"/>
              <a:buNone/>
            </a:pPr>
            <a:r>
              <a:t/>
            </a:r>
            <a:endParaRPr>
              <a:solidFill>
                <a:srgbClr val="FF0000"/>
              </a:solidFill>
            </a:endParaRPr>
          </a:p>
        </p:txBody>
      </p:sp>
      <p:sp>
        <p:nvSpPr>
          <p:cNvPr id="92" name="Google Shape;92;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fr-CA"/>
              <a:t>Here, we have a stable environment that can effectively withstand erosion. We also see a line of “</a:t>
            </a:r>
            <a:r>
              <a:rPr lang="fr-CA"/>
              <a:t>debris</a:t>
            </a:r>
            <a:r>
              <a:rPr lang="fr-CA"/>
              <a:t>” along the beach.</a:t>
            </a:r>
            <a:endParaRPr/>
          </a:p>
          <a:p>
            <a:pPr indent="0" lvl="0" marL="0" rtl="0" algn="l">
              <a:spcBef>
                <a:spcPts val="0"/>
              </a:spcBef>
              <a:spcAft>
                <a:spcPts val="0"/>
              </a:spcAft>
              <a:buClr>
                <a:schemeClr val="dk1"/>
              </a:buClr>
              <a:buSzPts val="1100"/>
              <a:buFont typeface="Arial"/>
              <a:buNone/>
            </a:pPr>
            <a:r>
              <a:rPr b="1" lang="fr-CA"/>
              <a:t>Do you know what it’s called?</a:t>
            </a:r>
            <a:endParaRPr b="1"/>
          </a:p>
          <a:p>
            <a:pPr indent="0" lvl="0" marL="0" rtl="0" algn="l">
              <a:spcBef>
                <a:spcPts val="0"/>
              </a:spcBef>
              <a:spcAft>
                <a:spcPts val="0"/>
              </a:spcAft>
              <a:buClr>
                <a:schemeClr val="dk1"/>
              </a:buClr>
              <a:buSzPts val="1100"/>
              <a:buFont typeface="Arial"/>
              <a:buNone/>
            </a:pPr>
            <a:r>
              <a:rPr b="1" lang="fr-CA"/>
              <a:t>Beach wrack</a:t>
            </a:r>
            <a:r>
              <a:rPr lang="fr-CA"/>
              <a:t> is composed of algae, shells and other natural debris washed up on the shore by the tides. It’s an essential food source for coastal wildlife. This debris eventually breaks down and releases nutrients into the soil, helping future vegetation take root. Beach wrack also retains the soil and prevents sediment from being carried away by the wind and tides.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CA"/>
              <a:t>We also see some pieces of wood. </a:t>
            </a:r>
            <a:r>
              <a:rPr b="1" lang="fr-CA"/>
              <a:t>What do we call these dead tree trunks that are washed up by the tides?</a:t>
            </a:r>
            <a:endParaRPr b="1"/>
          </a:p>
          <a:p>
            <a:pPr indent="0" lvl="0" marL="0" rtl="0" algn="l">
              <a:spcBef>
                <a:spcPts val="0"/>
              </a:spcBef>
              <a:spcAft>
                <a:spcPts val="0"/>
              </a:spcAft>
              <a:buClr>
                <a:schemeClr val="dk1"/>
              </a:buClr>
              <a:buSzPts val="1100"/>
              <a:buFont typeface="Arial"/>
              <a:buNone/>
            </a:pPr>
            <a:r>
              <a:rPr b="1" lang="fr-CA"/>
              <a:t>Driftwood</a:t>
            </a:r>
            <a:r>
              <a:rPr lang="fr-CA"/>
              <a:t>! It helps keep the soil in place, which in turn helps plants take root. It can travel hundreds of kilometres before washing up on the shore. Driftwood is saturated with sea salts that give off toxic fumes when burned. Which is why we should use locally cut firewood for bonfires and leave driftwood on the beach so it can keep the soil in place!</a:t>
            </a:r>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102" name="Google Shape;102;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 name="Google Shape;10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fr-CA"/>
              <a:t>Here, the environment is stable. However, we can see a vehicle trampling the shoreline. This type of action prevents plants in the riparian buffer strip from taking root. The root system of plants like sand ryegrass keeps sediment in place and allows other plants to take root (like a large net).</a:t>
            </a:r>
            <a:endParaRPr/>
          </a:p>
          <a:p>
            <a:pPr indent="0" lvl="0" marL="0" rtl="0" algn="l">
              <a:spcBef>
                <a:spcPts val="0"/>
              </a:spcBef>
              <a:spcAft>
                <a:spcPts val="0"/>
              </a:spcAft>
              <a:buClr>
                <a:schemeClr val="dk1"/>
              </a:buClr>
              <a:buSzPts val="1100"/>
              <a:buFont typeface="Arial"/>
              <a:buNone/>
            </a:pPr>
            <a:r>
              <a:t/>
            </a:r>
            <a:endParaRPr>
              <a:solidFill>
                <a:srgbClr val="FF0000"/>
              </a:solidFill>
            </a:endParaRPr>
          </a:p>
          <a:p>
            <a:pPr indent="0" lvl="0" marL="0" rtl="0" algn="l">
              <a:spcBef>
                <a:spcPts val="0"/>
              </a:spcBef>
              <a:spcAft>
                <a:spcPts val="0"/>
              </a:spcAft>
              <a:buClr>
                <a:schemeClr val="dk1"/>
              </a:buClr>
              <a:buSzPts val="1100"/>
              <a:buFont typeface="Arial"/>
              <a:buNone/>
            </a:pPr>
            <a:r>
              <a:rPr lang="fr-CA"/>
              <a:t>When vehicles stay off the vegetation, the beach has a better chance of withstanding erosion in the future!</a:t>
            </a:r>
            <a:endParaRPr/>
          </a:p>
          <a:p>
            <a:pPr indent="0" lvl="0" marL="0" rtl="0" algn="l">
              <a:lnSpc>
                <a:spcPct val="100000"/>
              </a:lnSpc>
              <a:spcBef>
                <a:spcPts val="0"/>
              </a:spcBef>
              <a:spcAft>
                <a:spcPts val="0"/>
              </a:spcAft>
              <a:buSzPts val="1400"/>
              <a:buNone/>
            </a:pPr>
            <a:r>
              <a:t/>
            </a:r>
            <a:endParaRPr/>
          </a:p>
        </p:txBody>
      </p:sp>
      <p:sp>
        <p:nvSpPr>
          <p:cNvPr id="109" name="Google Shape;10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fr-CA"/>
              <a:t>Here, we see an unstable environment (</a:t>
            </a:r>
            <a:r>
              <a:rPr lang="fr-CA"/>
              <a:t>imbalanced)</a:t>
            </a:r>
            <a:r>
              <a:rPr lang="fr-CA"/>
              <a:t> with accelerated erosion. The retaining wall is preventing terrestrial sediment from nourishing the beach. This means that sediment on the beach carried away by the wind, tides and storms isn’t being replaced with enough new sediment.</a:t>
            </a:r>
            <a:endParaRPr/>
          </a:p>
          <a:p>
            <a:pPr indent="-228600" lvl="0" marL="457200" marR="0" rtl="0" algn="l">
              <a:lnSpc>
                <a:spcPct val="100000"/>
              </a:lnSpc>
              <a:spcBef>
                <a:spcPts val="0"/>
              </a:spcBef>
              <a:spcAft>
                <a:spcPts val="0"/>
              </a:spcAft>
              <a:buSzPts val="1400"/>
              <a:buNone/>
            </a:pPr>
            <a:r>
              <a:t/>
            </a:r>
            <a:endParaRPr/>
          </a:p>
        </p:txBody>
      </p:sp>
      <p:sp>
        <p:nvSpPr>
          <p:cNvPr id="116" name="Google Shape;116;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fr-CA"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80dc7b00e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g280dc7b00e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fr-CA"/>
              <a:t>Here, we see signs of erosion. The sand beneath the vegetation is being washed away by the waves. With the beach no longer supporting it, the vegetation has slid to the bottom of the bank. One way to restore balance to the environment would be to replenish the sediment by adding sand to level out the bank (recreate a beautiful beach with a gentle slope) and plants like Ella the sand ryegrass at the top of the bank to hold everything in place.</a:t>
            </a:r>
            <a:endParaRPr/>
          </a:p>
          <a:p>
            <a:pPr indent="0" lvl="0" marL="0" rtl="0" algn="l">
              <a:lnSpc>
                <a:spcPct val="100000"/>
              </a:lnSpc>
              <a:spcBef>
                <a:spcPts val="0"/>
              </a:spcBef>
              <a:spcAft>
                <a:spcPts val="0"/>
              </a:spcAft>
              <a:buSzPts val="1400"/>
              <a:buNone/>
            </a:pPr>
            <a:r>
              <a:t/>
            </a:r>
            <a:endParaRPr/>
          </a:p>
        </p:txBody>
      </p:sp>
      <p:sp>
        <p:nvSpPr>
          <p:cNvPr id="123" name="Google Shape;123;g280dc7b00e9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fr-CA"/>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fr-CA" sz="1800" u="sng"/>
              <a:t>Part 2: Causes</a:t>
            </a:r>
            <a:endParaRPr b="1"/>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CA"/>
              <a:t>We’re starting to understand erosion a little better. Now, let’s look at what causes erosion.</a:t>
            </a:r>
            <a:endParaRPr/>
          </a:p>
          <a:p>
            <a:pPr indent="0" lvl="0" marL="0" rtl="0" algn="l">
              <a:spcBef>
                <a:spcPts val="0"/>
              </a:spcBef>
              <a:spcAft>
                <a:spcPts val="0"/>
              </a:spcAft>
              <a:buClr>
                <a:schemeClr val="dk1"/>
              </a:buClr>
              <a:buSzPts val="1100"/>
              <a:buFont typeface="Arial"/>
              <a:buNone/>
            </a:pPr>
            <a:r>
              <a:rPr lang="fr-CA"/>
              <a:t>There are many things that cause erosion, but can you tell us </a:t>
            </a:r>
            <a:r>
              <a:rPr b="1" lang="fr-CA"/>
              <a:t>what doesn’t cause it </a:t>
            </a:r>
            <a:r>
              <a:rPr lang="fr-CA"/>
              <a:t>in this next game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CA"/>
              <a:t>I’ll show you different causes of erosion, you need to find the one that doesn’t belong in each slide.</a:t>
            </a:r>
            <a:endParaRPr/>
          </a:p>
          <a:p>
            <a:pPr indent="0" lvl="0" marL="0" rtl="0" algn="l">
              <a:lnSpc>
                <a:spcPct val="100000"/>
              </a:lnSpc>
              <a:spcBef>
                <a:spcPts val="0"/>
              </a:spcBef>
              <a:spcAft>
                <a:spcPts val="0"/>
              </a:spcAft>
              <a:buSzPts val="1400"/>
              <a:buNone/>
            </a:pPr>
            <a:r>
              <a:t/>
            </a:r>
            <a:endParaRPr b="1" sz="1800" u="sng">
              <a:solidFill>
                <a:srgbClr val="000000"/>
              </a:solidFill>
              <a:latin typeface="Helvetica Neue"/>
              <a:ea typeface="Helvetica Neue"/>
              <a:cs typeface="Helvetica Neue"/>
              <a:sym typeface="Helvetica Neue"/>
            </a:endParaRPr>
          </a:p>
        </p:txBody>
      </p:sp>
      <p:sp>
        <p:nvSpPr>
          <p:cNvPr id="130" name="Google Shape;130;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fr-CA"/>
              <a:t>Which of these images doesn’t cause erosion? Answer : sea kayaking</a:t>
            </a:r>
            <a:endParaRPr b="1">
              <a:solidFill>
                <a:srgbClr val="FF0000"/>
              </a:solidFill>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fr-CA"/>
              <a:t>Why does trampling the riparian buffer strip cause erosion?</a:t>
            </a:r>
            <a:endParaRPr b="1"/>
          </a:p>
          <a:p>
            <a:pPr indent="0" lvl="0" marL="0" rtl="0" algn="l">
              <a:spcBef>
                <a:spcPts val="0"/>
              </a:spcBef>
              <a:spcAft>
                <a:spcPts val="0"/>
              </a:spcAft>
              <a:buClr>
                <a:schemeClr val="dk1"/>
              </a:buClr>
              <a:buSzPts val="1100"/>
              <a:buFont typeface="Arial"/>
              <a:buNone/>
            </a:pPr>
            <a:r>
              <a:rPr lang="fr-CA"/>
              <a:t>Plants hold the soil in place with their root system (like a huge net, with roots sometimes measuring several metres long!), which protects the beach from erosion. When vegetation is trampled by vehicles or people, the plants can become uprooted, which prevents the soil from staying in place and in turn, makes the beach vulnerable to erosion. Be careful of Ella the sand ryegrass next time you’re at the beach!</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fr-CA"/>
              <a:t>Does sea kayaking cause erosion?</a:t>
            </a:r>
            <a:endParaRPr b="1"/>
          </a:p>
          <a:p>
            <a:pPr indent="0" lvl="0" marL="0" rtl="0" algn="l">
              <a:spcBef>
                <a:spcPts val="0"/>
              </a:spcBef>
              <a:spcAft>
                <a:spcPts val="0"/>
              </a:spcAft>
              <a:buClr>
                <a:schemeClr val="dk1"/>
              </a:buClr>
              <a:buSzPts val="1100"/>
              <a:buFont typeface="Arial"/>
              <a:buNone/>
            </a:pPr>
            <a:r>
              <a:rPr lang="fr-CA"/>
              <a:t>No! However, it’s important that we don’t disturb the wildlife. You might come across animals like Fiona the seal along the way! And be sure to wash the boat properly to avoid spreading invasive alien species (see Workshop 2). </a:t>
            </a:r>
            <a:endParaRPr/>
          </a:p>
          <a:p>
            <a:pPr indent="0" lvl="0" marL="0" rtl="0" algn="l">
              <a:spcBef>
                <a:spcPts val="0"/>
              </a:spcBef>
              <a:spcAft>
                <a:spcPts val="0"/>
              </a:spcAft>
              <a:buClr>
                <a:schemeClr val="dk1"/>
              </a:buClr>
              <a:buSzPts val="1100"/>
              <a:buFont typeface="Arial"/>
              <a:buNone/>
            </a:pPr>
            <a:r>
              <a:t/>
            </a:r>
            <a:endParaRPr>
              <a:solidFill>
                <a:srgbClr val="FF0000"/>
              </a:solidFill>
            </a:endParaRPr>
          </a:p>
          <a:p>
            <a:pPr indent="0" lvl="0" marL="0" rtl="0" algn="l">
              <a:spcBef>
                <a:spcPts val="0"/>
              </a:spcBef>
              <a:spcAft>
                <a:spcPts val="0"/>
              </a:spcAft>
              <a:buClr>
                <a:schemeClr val="dk1"/>
              </a:buClr>
              <a:buSzPts val="1100"/>
              <a:buFont typeface="Arial"/>
              <a:buNone/>
            </a:pPr>
            <a:r>
              <a:rPr b="1" lang="fr-CA"/>
              <a:t>Why is it a bad idea to use driftwood for bonfires?</a:t>
            </a:r>
            <a:endParaRPr b="1"/>
          </a:p>
          <a:p>
            <a:pPr indent="0" lvl="0" marL="0" rtl="0" algn="l">
              <a:spcBef>
                <a:spcPts val="0"/>
              </a:spcBef>
              <a:spcAft>
                <a:spcPts val="0"/>
              </a:spcAft>
              <a:buClr>
                <a:schemeClr val="dk1"/>
              </a:buClr>
              <a:buSzPts val="1100"/>
              <a:buFont typeface="Arial"/>
              <a:buNone/>
            </a:pPr>
            <a:r>
              <a:rPr lang="fr-CA"/>
              <a:t>Driftwood is saturated with sea salts and releases harmful toxins when burned.</a:t>
            </a:r>
            <a:endParaRPr/>
          </a:p>
          <a:p>
            <a:pPr indent="0" lvl="0" marL="0" rtl="0" algn="l">
              <a:spcBef>
                <a:spcPts val="0"/>
              </a:spcBef>
              <a:spcAft>
                <a:spcPts val="0"/>
              </a:spcAft>
              <a:buClr>
                <a:schemeClr val="dk1"/>
              </a:buClr>
              <a:buSzPts val="1100"/>
              <a:buFont typeface="Arial"/>
              <a:buNone/>
            </a:pPr>
            <a:r>
              <a:rPr lang="fr-CA"/>
              <a:t>Driftwood also helps keep the soil in place, which in turn helps plants take root.</a:t>
            </a:r>
            <a:endParaRPr/>
          </a:p>
          <a:p>
            <a:pPr indent="0" lvl="0" marL="0" rtl="0" algn="l">
              <a:lnSpc>
                <a:spcPct val="100000"/>
              </a:lnSpc>
              <a:spcBef>
                <a:spcPts val="0"/>
              </a:spcBef>
              <a:spcAft>
                <a:spcPts val="0"/>
              </a:spcAft>
              <a:buSzPts val="1400"/>
              <a:buNone/>
            </a:pPr>
            <a:r>
              <a:t/>
            </a:r>
            <a:endParaRPr b="1"/>
          </a:p>
        </p:txBody>
      </p:sp>
      <p:sp>
        <p:nvSpPr>
          <p:cNvPr id="138" name="Google Shape;13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fr-CA"/>
              <a:t>Which of these images doesn’t cause erosion? Answer : Ice fishing</a:t>
            </a:r>
            <a:endParaRPr b="1"/>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fr-CA"/>
              <a:t>How does climate change impact erosion?</a:t>
            </a:r>
            <a:endParaRPr b="1"/>
          </a:p>
          <a:p>
            <a:pPr indent="0" lvl="0" marL="0" rtl="0" algn="l">
              <a:spcBef>
                <a:spcPts val="0"/>
              </a:spcBef>
              <a:spcAft>
                <a:spcPts val="0"/>
              </a:spcAft>
              <a:buClr>
                <a:schemeClr val="dk1"/>
              </a:buClr>
              <a:buSzPts val="1100"/>
              <a:buFont typeface="Arial"/>
              <a:buNone/>
            </a:pPr>
            <a:r>
              <a:rPr lang="fr-CA"/>
              <a:t>Climate change is affecting the stability of coastal environments in many ways. For instance, the shrinking ice coverage makes coastal environments vulnerable to damage from waves and wind during winter. The increased intensity and frequency of storms are also disrupting the balance because more sediment is being lost than added to the shoreline.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fr-CA"/>
              <a:t>Why do storms cause erosion?</a:t>
            </a:r>
            <a:endParaRPr b="1"/>
          </a:p>
          <a:p>
            <a:pPr indent="0" lvl="0" marL="0" rtl="0" algn="l">
              <a:spcBef>
                <a:spcPts val="0"/>
              </a:spcBef>
              <a:spcAft>
                <a:spcPts val="0"/>
              </a:spcAft>
              <a:buClr>
                <a:schemeClr val="dk1"/>
              </a:buClr>
              <a:buSzPts val="1100"/>
              <a:buFont typeface="Arial"/>
              <a:buNone/>
            </a:pPr>
            <a:r>
              <a:rPr lang="fr-CA"/>
              <a:t>During storms, waves and winds put shoreline resilience to the test. Sediment is shifted from the shore to the open water, creating an imbalance that promotes erosion.¹ In addition, as the frequency of storms increases, ecosystems have less time to recover between storms.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fr-CA"/>
              <a:t>Does ice fishing cause erosion?</a:t>
            </a:r>
            <a:endParaRPr b="1"/>
          </a:p>
          <a:p>
            <a:pPr indent="0" lvl="0" marL="0" rtl="0" algn="l">
              <a:spcBef>
                <a:spcPts val="0"/>
              </a:spcBef>
              <a:spcAft>
                <a:spcPts val="0"/>
              </a:spcAft>
              <a:buClr>
                <a:schemeClr val="dk1"/>
              </a:buClr>
              <a:buSzPts val="1100"/>
              <a:buFont typeface="Arial"/>
              <a:buNone/>
            </a:pPr>
            <a:r>
              <a:rPr lang="fr-CA"/>
              <a:t>Not necessarily. Most anglers remove all their structures and leave the pack ice untouched, as if no one was ever there. In addition, ice fishing only takes place once there’s a layer of ice covering the shore, which means the chances of shoreline trampling is next to none during winter. So, ice fishing is actually a beach-friendly activity! </a:t>
            </a:r>
            <a:endParaRPr/>
          </a:p>
          <a:p>
            <a:pPr indent="0" lvl="0" marL="0" rtl="0" algn="l">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t/>
            </a:r>
            <a:endParaRPr>
              <a:solidFill>
                <a:srgbClr val="FF0000"/>
              </a:solidFill>
            </a:endParaRPr>
          </a:p>
          <a:p>
            <a:pPr indent="0" lvl="0" marL="0" marR="0" rtl="0" algn="l">
              <a:lnSpc>
                <a:spcPct val="100000"/>
              </a:lnSpc>
              <a:spcBef>
                <a:spcPts val="0"/>
              </a:spcBef>
              <a:spcAft>
                <a:spcPts val="0"/>
              </a:spcAft>
              <a:buClr>
                <a:srgbClr val="000000"/>
              </a:buClr>
              <a:buSzPts val="1400"/>
              <a:buFont typeface="Arial"/>
              <a:buNone/>
            </a:pPr>
            <a:r>
              <a:rPr b="0" i="0" lang="fr-CA">
                <a:solidFill>
                  <a:srgbClr val="222222"/>
                </a:solidFill>
                <a:latin typeface="Arial"/>
                <a:ea typeface="Arial"/>
                <a:cs typeface="Arial"/>
                <a:sym typeface="Arial"/>
              </a:rPr>
              <a:t>¹Davidson-Arnott, R., &amp; Ollerhead, J. (2011). Coastal erosion and climate change.</a:t>
            </a:r>
            <a:endParaRPr/>
          </a:p>
          <a:p>
            <a:pPr indent="0" lvl="0" marL="0" rtl="0" algn="l">
              <a:lnSpc>
                <a:spcPct val="100000"/>
              </a:lnSpc>
              <a:spcBef>
                <a:spcPts val="0"/>
              </a:spcBef>
              <a:spcAft>
                <a:spcPts val="0"/>
              </a:spcAft>
              <a:buSzPts val="1400"/>
              <a:buNone/>
            </a:pPr>
            <a:r>
              <a:t/>
            </a:r>
            <a:endParaRPr>
              <a:solidFill>
                <a:srgbClr val="FF0000"/>
              </a:solidFill>
            </a:endParaRPr>
          </a:p>
        </p:txBody>
      </p:sp>
      <p:sp>
        <p:nvSpPr>
          <p:cNvPr id="152" name="Google Shape;15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Tahom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2" name="Shape 72"/>
        <p:cNvGrpSpPr/>
        <p:nvPr/>
      </p:nvGrpSpPr>
      <p:grpSpPr>
        <a:xfrm>
          <a:off x="0" y="0"/>
          <a:ext cx="0" cy="0"/>
          <a:chOff x="0" y="0"/>
          <a:chExt cx="0" cy="0"/>
        </a:xfrm>
      </p:grpSpPr>
      <p:sp>
        <p:nvSpPr>
          <p:cNvPr id="73" name="Google Shape;73;p3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3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 name="Shape 27"/>
        <p:cNvGrpSpPr/>
        <p:nvPr/>
      </p:nvGrpSpPr>
      <p:grpSpPr>
        <a:xfrm>
          <a:off x="0" y="0"/>
          <a:ext cx="0" cy="0"/>
          <a:chOff x="0" y="0"/>
          <a:chExt cx="0" cy="0"/>
        </a:xfrm>
      </p:grpSpPr>
      <p:sp>
        <p:nvSpPr>
          <p:cNvPr id="28" name="Google Shape;28;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1" name="Shape 31"/>
        <p:cNvGrpSpPr/>
        <p:nvPr/>
      </p:nvGrpSpPr>
      <p:grpSpPr>
        <a:xfrm>
          <a:off x="0" y="0"/>
          <a:ext cx="0" cy="0"/>
          <a:chOff x="0" y="0"/>
          <a:chExt cx="0" cy="0"/>
        </a:xfrm>
      </p:grpSpPr>
      <p:sp>
        <p:nvSpPr>
          <p:cNvPr id="32" name="Google Shape;32;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2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2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8" name="Shape 38"/>
        <p:cNvGrpSpPr/>
        <p:nvPr/>
      </p:nvGrpSpPr>
      <p:grpSpPr>
        <a:xfrm>
          <a:off x="0" y="0"/>
          <a:ext cx="0" cy="0"/>
          <a:chOff x="0" y="0"/>
          <a:chExt cx="0" cy="0"/>
        </a:xfrm>
      </p:grpSpPr>
      <p:sp>
        <p:nvSpPr>
          <p:cNvPr id="39" name="Google Shape;39;p2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2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2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2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2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 name="Shape 47"/>
        <p:cNvGrpSpPr/>
        <p:nvPr/>
      </p:nvGrpSpPr>
      <p:grpSpPr>
        <a:xfrm>
          <a:off x="0" y="0"/>
          <a:ext cx="0" cy="0"/>
          <a:chOff x="0" y="0"/>
          <a:chExt cx="0" cy="0"/>
        </a:xfrm>
      </p:grpSpPr>
      <p:sp>
        <p:nvSpPr>
          <p:cNvPr id="48" name="Google Shape;48;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2" name="Shape 52"/>
        <p:cNvGrpSpPr/>
        <p:nvPr/>
      </p:nvGrpSpPr>
      <p:grpSpPr>
        <a:xfrm>
          <a:off x="0" y="0"/>
          <a:ext cx="0" cy="0"/>
          <a:chOff x="0" y="0"/>
          <a:chExt cx="0" cy="0"/>
        </a:xfrm>
      </p:grpSpPr>
      <p:sp>
        <p:nvSpPr>
          <p:cNvPr id="53" name="Google Shape;53;p2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Tahom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2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5" name="Google Shape;55;p2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6" name="Google Shape;56;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9" name="Shape 59"/>
        <p:cNvGrpSpPr/>
        <p:nvPr/>
      </p:nvGrpSpPr>
      <p:grpSpPr>
        <a:xfrm>
          <a:off x="0" y="0"/>
          <a:ext cx="0" cy="0"/>
          <a:chOff x="0" y="0"/>
          <a:chExt cx="0" cy="0"/>
        </a:xfrm>
      </p:grpSpPr>
      <p:sp>
        <p:nvSpPr>
          <p:cNvPr id="60" name="Google Shape;60;p2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Tahom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28"/>
          <p:cNvSpPr/>
          <p:nvPr>
            <p:ph idx="2" type="pic"/>
          </p:nvPr>
        </p:nvSpPr>
        <p:spPr>
          <a:xfrm>
            <a:off x="5183188" y="987425"/>
            <a:ext cx="6172200" cy="4873625"/>
          </a:xfrm>
          <a:prstGeom prst="rect">
            <a:avLst/>
          </a:prstGeom>
          <a:noFill/>
          <a:ln>
            <a:noFill/>
          </a:ln>
        </p:spPr>
      </p:sp>
      <p:sp>
        <p:nvSpPr>
          <p:cNvPr id="62" name="Google Shape;62;p2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3" name="Google Shape;63;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6" name="Shape 66"/>
        <p:cNvGrpSpPr/>
        <p:nvPr/>
      </p:nvGrpSpPr>
      <p:grpSpPr>
        <a:xfrm>
          <a:off x="0" y="0"/>
          <a:ext cx="0" cy="0"/>
          <a:chOff x="0" y="0"/>
          <a:chExt cx="0" cy="0"/>
        </a:xfrm>
      </p:grpSpPr>
      <p:sp>
        <p:nvSpPr>
          <p:cNvPr id="67" name="Google Shape;67;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2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4.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2" Type="http://schemas.openxmlformats.org/officeDocument/2006/relationships/theme" Target="../theme/theme2.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mt="86000"/>
          </a:blip>
          <a:stretch>
            <a:fillRect/>
          </a:stretch>
        </a:blipFill>
      </p:bgPr>
    </p:bg>
    <p:spTree>
      <p:nvGrpSpPr>
        <p:cNvPr id="9" name="Shape 9"/>
        <p:cNvGrpSpPr/>
        <p:nvPr/>
      </p:nvGrpSpPr>
      <p:grpSpPr>
        <a:xfrm>
          <a:off x="0" y="0"/>
          <a:ext cx="0" cy="0"/>
          <a:chOff x="0" y="0"/>
          <a:chExt cx="0" cy="0"/>
        </a:xfrm>
      </p:grpSpPr>
      <p:sp>
        <p:nvSpPr>
          <p:cNvPr id="10" name="Google Shape;10;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Tahoma"/>
              <a:buNone/>
              <a:defRPr b="0" i="0" sz="4400" u="none" cap="none" strike="noStrike">
                <a:solidFill>
                  <a:schemeClr val="dk1"/>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Tahoma"/>
                <a:ea typeface="Tahoma"/>
                <a:cs typeface="Tahoma"/>
                <a:sym typeface="Tahoma"/>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Tahoma"/>
                <a:ea typeface="Tahoma"/>
                <a:cs typeface="Tahoma"/>
                <a:sym typeface="Tahoma"/>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Tahoma"/>
                <a:ea typeface="Tahoma"/>
                <a:cs typeface="Tahoma"/>
                <a:sym typeface="Tahoma"/>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9pPr>
          </a:lstStyle>
          <a:p/>
        </p:txBody>
      </p:sp>
      <p:sp>
        <p:nvSpPr>
          <p:cNvPr id="12" name="Google Shape;12;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9pPr>
          </a:lstStyle>
          <a:p/>
        </p:txBody>
      </p:sp>
      <p:sp>
        <p:nvSpPr>
          <p:cNvPr id="13" name="Google Shape;13;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9pPr>
          </a:lstStyle>
          <a:p/>
        </p:txBody>
      </p:sp>
      <p:sp>
        <p:nvSpPr>
          <p:cNvPr id="14" name="Google Shape;14;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fr-CA"/>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3.png"/><Relationship Id="rId7"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2.jpg"/><Relationship Id="rId4" Type="http://schemas.openxmlformats.org/officeDocument/2006/relationships/image" Target="../media/image36.png"/><Relationship Id="rId5"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jpg"/><Relationship Id="rId4" Type="http://schemas.openxmlformats.org/officeDocument/2006/relationships/image" Target="../media/image27.jpg"/><Relationship Id="rId5"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1.jp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7.jpg"/><Relationship Id="rId4" Type="http://schemas.openxmlformats.org/officeDocument/2006/relationships/image" Target="../media/image1.png"/><Relationship Id="rId5"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9.jp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3.png"/><Relationship Id="rId4" Type="http://schemas.openxmlformats.org/officeDocument/2006/relationships/image" Target="../media/image38.png"/><Relationship Id="rId5" Type="http://schemas.openxmlformats.org/officeDocument/2006/relationships/image" Target="../media/image44.png"/><Relationship Id="rId6" Type="http://schemas.openxmlformats.org/officeDocument/2006/relationships/image" Target="../media/image41.png"/><Relationship Id="rId7" Type="http://schemas.openxmlformats.org/officeDocument/2006/relationships/image" Target="../media/image37.png"/><Relationship Id="rId8"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9.png"/><Relationship Id="rId4" Type="http://schemas.openxmlformats.org/officeDocument/2006/relationships/image" Target="../media/image48.png"/><Relationship Id="rId5" Type="http://schemas.openxmlformats.org/officeDocument/2006/relationships/image" Target="../media/image45.png"/><Relationship Id="rId6" Type="http://schemas.openxmlformats.org/officeDocument/2006/relationships/image" Target="../media/image42.png"/><Relationship Id="rId7" Type="http://schemas.openxmlformats.org/officeDocument/2006/relationships/image" Target="../media/image47.png"/><Relationship Id="rId8"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4.jpg"/><Relationship Id="rId4" Type="http://schemas.openxmlformats.org/officeDocument/2006/relationships/image" Target="../media/image32.jpg"/><Relationship Id="rId5" Type="http://schemas.openxmlformats.org/officeDocument/2006/relationships/image" Target="../media/image28.jpg"/><Relationship Id="rId6"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8.jpg"/><Relationship Id="rId4" Type="http://schemas.openxmlformats.org/officeDocument/2006/relationships/image" Target="../media/image6.jpg"/><Relationship Id="rId5" Type="http://schemas.openxmlformats.org/officeDocument/2006/relationships/image" Target="../media/image2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jpg"/><Relationship Id="rId4" Type="http://schemas.openxmlformats.org/officeDocument/2006/relationships/image" Target="../media/image26.jpg"/><Relationship Id="rId5"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12.jpg"/><Relationship Id="rId5"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
          <p:cNvSpPr txBox="1"/>
          <p:nvPr>
            <p:ph type="ctrTitle"/>
          </p:nvPr>
        </p:nvSpPr>
        <p:spPr>
          <a:xfrm>
            <a:off x="1487488" y="2841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Tahoma"/>
              <a:buNone/>
            </a:pPr>
            <a:r>
              <a:rPr lang="fr-CA"/>
              <a:t>Coastal Erosion</a:t>
            </a:r>
            <a:endParaRPr/>
          </a:p>
        </p:txBody>
      </p:sp>
      <p:sp>
        <p:nvSpPr>
          <p:cNvPr id="83" name="Google Shape;83;p1"/>
          <p:cNvSpPr txBox="1"/>
          <p:nvPr>
            <p:ph idx="1" type="subTitle"/>
          </p:nvPr>
        </p:nvSpPr>
        <p:spPr>
          <a:xfrm>
            <a:off x="1487488" y="27638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None/>
            </a:pPr>
            <a:r>
              <a:t/>
            </a:r>
            <a:endParaRPr sz="3600"/>
          </a:p>
          <a:p>
            <a:pPr indent="0" lvl="0" marL="0" rtl="0" algn="ctr">
              <a:lnSpc>
                <a:spcPct val="90000"/>
              </a:lnSpc>
              <a:spcBef>
                <a:spcPts val="0"/>
              </a:spcBef>
              <a:spcAft>
                <a:spcPts val="0"/>
              </a:spcAft>
              <a:buClr>
                <a:schemeClr val="dk1"/>
              </a:buClr>
              <a:buSzPts val="3600"/>
              <a:buNone/>
            </a:pPr>
            <a:r>
              <a:rPr lang="fr-CA" sz="3600"/>
              <a:t>What is it ?</a:t>
            </a:r>
            <a:endParaRPr/>
          </a:p>
        </p:txBody>
      </p:sp>
      <p:pic>
        <p:nvPicPr>
          <p:cNvPr descr="A black background with blue text&#10;&#10;Description automatically generated" id="84" name="Google Shape;84;p1"/>
          <p:cNvPicPr preferRelativeResize="0"/>
          <p:nvPr/>
        </p:nvPicPr>
        <p:blipFill rotWithShape="1">
          <a:blip r:embed="rId3">
            <a:alphaModFix/>
          </a:blip>
          <a:srcRect b="0" l="0" r="0" t="0"/>
          <a:stretch/>
        </p:blipFill>
        <p:spPr>
          <a:xfrm>
            <a:off x="8466556" y="5289181"/>
            <a:ext cx="3576587" cy="1470209"/>
          </a:xfrm>
          <a:prstGeom prst="rect">
            <a:avLst/>
          </a:prstGeom>
          <a:noFill/>
          <a:ln>
            <a:noFill/>
          </a:ln>
        </p:spPr>
      </p:pic>
      <p:pic>
        <p:nvPicPr>
          <p:cNvPr id="85" name="Google Shape;85;p1"/>
          <p:cNvPicPr preferRelativeResize="0"/>
          <p:nvPr/>
        </p:nvPicPr>
        <p:blipFill rotWithShape="1">
          <a:blip r:embed="rId4">
            <a:alphaModFix/>
          </a:blip>
          <a:srcRect b="19" l="0" r="0" t="19"/>
          <a:stretch/>
        </p:blipFill>
        <p:spPr>
          <a:xfrm rot="-520556">
            <a:off x="470516" y="331422"/>
            <a:ext cx="2634876" cy="2633812"/>
          </a:xfrm>
          <a:prstGeom prst="rect">
            <a:avLst/>
          </a:prstGeom>
          <a:noFill/>
          <a:ln>
            <a:noFill/>
          </a:ln>
        </p:spPr>
      </p:pic>
      <p:pic>
        <p:nvPicPr>
          <p:cNvPr id="86" name="Google Shape;86;p1"/>
          <p:cNvPicPr preferRelativeResize="0"/>
          <p:nvPr/>
        </p:nvPicPr>
        <p:blipFill rotWithShape="1">
          <a:blip r:embed="rId5">
            <a:alphaModFix/>
          </a:blip>
          <a:srcRect b="28" l="0" r="0" t="19"/>
          <a:stretch/>
        </p:blipFill>
        <p:spPr>
          <a:xfrm>
            <a:off x="-482023" y="4464591"/>
            <a:ext cx="3576597" cy="3574986"/>
          </a:xfrm>
          <a:prstGeom prst="rect">
            <a:avLst/>
          </a:prstGeom>
          <a:noFill/>
          <a:ln>
            <a:noFill/>
          </a:ln>
        </p:spPr>
      </p:pic>
      <p:pic>
        <p:nvPicPr>
          <p:cNvPr id="87" name="Google Shape;87;p1"/>
          <p:cNvPicPr preferRelativeResize="0"/>
          <p:nvPr/>
        </p:nvPicPr>
        <p:blipFill rotWithShape="1">
          <a:blip r:embed="rId6">
            <a:alphaModFix/>
          </a:blip>
          <a:srcRect b="0" l="0" r="0" t="0"/>
          <a:stretch/>
        </p:blipFill>
        <p:spPr>
          <a:xfrm rot="-486443">
            <a:off x="3820962" y="5116923"/>
            <a:ext cx="3482153" cy="3482153"/>
          </a:xfrm>
          <a:prstGeom prst="rect">
            <a:avLst/>
          </a:prstGeom>
          <a:noFill/>
          <a:ln>
            <a:noFill/>
          </a:ln>
        </p:spPr>
      </p:pic>
      <p:pic>
        <p:nvPicPr>
          <p:cNvPr id="88" name="Google Shape;88;p1"/>
          <p:cNvPicPr preferRelativeResize="0"/>
          <p:nvPr/>
        </p:nvPicPr>
        <p:blipFill rotWithShape="1">
          <a:blip r:embed="rId7">
            <a:alphaModFix/>
          </a:blip>
          <a:srcRect b="0" l="0" r="0" t="0"/>
          <a:stretch/>
        </p:blipFill>
        <p:spPr>
          <a:xfrm>
            <a:off x="8302732" y="724188"/>
            <a:ext cx="3740411" cy="374041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cxnSp>
        <p:nvCxnSpPr>
          <p:cNvPr id="168" name="Google Shape;168;p10"/>
          <p:cNvCxnSpPr/>
          <p:nvPr/>
        </p:nvCxnSpPr>
        <p:spPr>
          <a:xfrm>
            <a:off x="4165600" y="1573887"/>
            <a:ext cx="0" cy="3710227"/>
          </a:xfrm>
          <a:prstGeom prst="straightConnector1">
            <a:avLst/>
          </a:prstGeom>
          <a:noFill/>
          <a:ln cap="flat" cmpd="sng" w="19050">
            <a:solidFill>
              <a:srgbClr val="7F7F7F"/>
            </a:solidFill>
            <a:prstDash val="solid"/>
            <a:miter lim="800000"/>
            <a:headEnd len="sm" w="sm" type="none"/>
            <a:tailEnd len="sm" w="sm" type="none"/>
          </a:ln>
        </p:spPr>
      </p:cxnSp>
      <p:pic>
        <p:nvPicPr>
          <p:cNvPr descr="A sand castle on a beach&#10;&#10;Description automatically generated" id="169" name="Google Shape;169;p10"/>
          <p:cNvPicPr preferRelativeResize="0"/>
          <p:nvPr/>
        </p:nvPicPr>
        <p:blipFill rotWithShape="1">
          <a:blip r:embed="rId3">
            <a:alphaModFix/>
          </a:blip>
          <a:srcRect b="0" l="0" r="0" t="0"/>
          <a:stretch/>
        </p:blipFill>
        <p:spPr>
          <a:xfrm>
            <a:off x="292318" y="1914525"/>
            <a:ext cx="3757572" cy="2918249"/>
          </a:xfrm>
          <a:prstGeom prst="rect">
            <a:avLst/>
          </a:prstGeom>
          <a:noFill/>
          <a:ln>
            <a:noFill/>
          </a:ln>
        </p:spPr>
      </p:pic>
      <p:cxnSp>
        <p:nvCxnSpPr>
          <p:cNvPr id="170" name="Google Shape;170;p10"/>
          <p:cNvCxnSpPr/>
          <p:nvPr/>
        </p:nvCxnSpPr>
        <p:spPr>
          <a:xfrm>
            <a:off x="7995920" y="1573887"/>
            <a:ext cx="0" cy="3710227"/>
          </a:xfrm>
          <a:prstGeom prst="straightConnector1">
            <a:avLst/>
          </a:prstGeom>
          <a:noFill/>
          <a:ln cap="flat" cmpd="sng" w="19050">
            <a:solidFill>
              <a:srgbClr val="7F7F7F"/>
            </a:solidFill>
            <a:prstDash val="solid"/>
            <a:miter lim="800000"/>
            <a:headEnd len="sm" w="sm" type="none"/>
            <a:tailEnd len="sm" w="sm" type="none"/>
          </a:ln>
        </p:spPr>
      </p:cxnSp>
      <p:pic>
        <p:nvPicPr>
          <p:cNvPr descr="A collage of a landscape&#10;&#10;Description automatically generated" id="171" name="Google Shape;171;p10"/>
          <p:cNvPicPr preferRelativeResize="0"/>
          <p:nvPr/>
        </p:nvPicPr>
        <p:blipFill rotWithShape="1">
          <a:blip r:embed="rId4">
            <a:alphaModFix/>
          </a:blip>
          <a:srcRect b="0" l="0" r="0" t="0"/>
          <a:stretch/>
        </p:blipFill>
        <p:spPr>
          <a:xfrm>
            <a:off x="8137282" y="1761445"/>
            <a:ext cx="3839164" cy="3071329"/>
          </a:xfrm>
          <a:prstGeom prst="rect">
            <a:avLst/>
          </a:prstGeom>
          <a:noFill/>
          <a:ln>
            <a:noFill/>
          </a:ln>
        </p:spPr>
      </p:pic>
      <p:sp>
        <p:nvSpPr>
          <p:cNvPr id="172" name="Google Shape;172;p10"/>
          <p:cNvSpPr txBox="1"/>
          <p:nvPr/>
        </p:nvSpPr>
        <p:spPr>
          <a:xfrm>
            <a:off x="880475" y="631202"/>
            <a:ext cx="10515600" cy="942600"/>
          </a:xfrm>
          <a:prstGeom prst="rect">
            <a:avLst/>
          </a:prstGeom>
          <a:noFill/>
          <a:ln>
            <a:noFill/>
          </a:ln>
        </p:spPr>
        <p:txBody>
          <a:bodyPr anchorCtr="0" anchor="ctr" bIns="45700" lIns="91425" spcFirstLastPara="1" rIns="91425" wrap="square" tIns="45700">
            <a:normAutofit fontScale="47500" lnSpcReduction="20000"/>
          </a:bodyPr>
          <a:lstStyle/>
          <a:p>
            <a:pPr indent="0" lvl="0" marL="0" rtl="0" algn="ctr">
              <a:lnSpc>
                <a:spcPct val="90000"/>
              </a:lnSpc>
              <a:spcBef>
                <a:spcPts val="0"/>
              </a:spcBef>
              <a:spcAft>
                <a:spcPts val="0"/>
              </a:spcAft>
              <a:buClr>
                <a:schemeClr val="dk1"/>
              </a:buClr>
              <a:buSzPct val="47706"/>
              <a:buFont typeface="Tahoma"/>
              <a:buNone/>
            </a:pPr>
            <a:r>
              <a:rPr lang="fr-CA" sz="10900">
                <a:solidFill>
                  <a:schemeClr val="dk1"/>
                </a:solidFill>
                <a:latin typeface="Tahoma"/>
                <a:ea typeface="Tahoma"/>
                <a:cs typeface="Tahoma"/>
                <a:sym typeface="Tahoma"/>
              </a:rPr>
              <a:t>Which one doesn’t belong!</a:t>
            </a:r>
            <a:endParaRPr sz="4400">
              <a:solidFill>
                <a:schemeClr val="dk1"/>
              </a:solidFill>
              <a:latin typeface="Tahoma"/>
              <a:ea typeface="Tahoma"/>
              <a:cs typeface="Tahoma"/>
              <a:sym typeface="Tahoma"/>
            </a:endParaRPr>
          </a:p>
          <a:p>
            <a:pPr indent="0" lvl="0" marL="0" marR="0" rtl="0" algn="ctr">
              <a:lnSpc>
                <a:spcPct val="90000"/>
              </a:lnSpc>
              <a:spcBef>
                <a:spcPts val="0"/>
              </a:spcBef>
              <a:spcAft>
                <a:spcPts val="0"/>
              </a:spcAft>
              <a:buClr>
                <a:schemeClr val="dk1"/>
              </a:buClr>
              <a:buSzPct val="100000"/>
              <a:buFont typeface="Tahoma"/>
              <a:buNone/>
            </a:pPr>
            <a:r>
              <a:t/>
            </a:r>
            <a:endParaRPr sz="5200">
              <a:solidFill>
                <a:schemeClr val="dk1"/>
              </a:solidFill>
              <a:latin typeface="Tahoma"/>
              <a:ea typeface="Tahoma"/>
              <a:cs typeface="Tahoma"/>
              <a:sym typeface="Tahoma"/>
            </a:endParaRPr>
          </a:p>
        </p:txBody>
      </p:sp>
      <p:sp>
        <p:nvSpPr>
          <p:cNvPr id="173" name="Google Shape;173;p10"/>
          <p:cNvSpPr txBox="1"/>
          <p:nvPr/>
        </p:nvSpPr>
        <p:spPr>
          <a:xfrm>
            <a:off x="408043" y="5284118"/>
            <a:ext cx="37575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fr-CA" sz="2400">
                <a:solidFill>
                  <a:schemeClr val="dk1"/>
                </a:solidFill>
                <a:latin typeface="Tahoma"/>
                <a:ea typeface="Tahoma"/>
                <a:cs typeface="Tahoma"/>
                <a:sym typeface="Tahoma"/>
              </a:rPr>
              <a:t>Sandcastles</a:t>
            </a:r>
            <a:endParaRPr b="0" i="0" sz="1400" u="none" cap="none" strike="noStrike">
              <a:solidFill>
                <a:srgbClr val="000000"/>
              </a:solidFill>
              <a:latin typeface="Arial"/>
              <a:ea typeface="Arial"/>
              <a:cs typeface="Arial"/>
              <a:sym typeface="Arial"/>
            </a:endParaRPr>
          </a:p>
        </p:txBody>
      </p:sp>
      <p:sp>
        <p:nvSpPr>
          <p:cNvPr id="174" name="Google Shape;174;p10"/>
          <p:cNvSpPr txBox="1"/>
          <p:nvPr/>
        </p:nvSpPr>
        <p:spPr>
          <a:xfrm>
            <a:off x="4400397" y="5284130"/>
            <a:ext cx="35172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fr-CA" sz="2400">
                <a:solidFill>
                  <a:schemeClr val="dk1"/>
                </a:solidFill>
                <a:latin typeface="Tahoma"/>
                <a:ea typeface="Tahoma"/>
                <a:cs typeface="Tahoma"/>
                <a:sym typeface="Tahoma"/>
              </a:rPr>
              <a:t>Urban development</a:t>
            </a:r>
            <a:endParaRPr b="0" i="0" sz="1400" u="none" cap="none" strike="noStrike">
              <a:solidFill>
                <a:srgbClr val="000000"/>
              </a:solidFill>
              <a:latin typeface="Arial"/>
              <a:ea typeface="Arial"/>
              <a:cs typeface="Arial"/>
              <a:sym typeface="Arial"/>
            </a:endParaRPr>
          </a:p>
        </p:txBody>
      </p:sp>
      <p:sp>
        <p:nvSpPr>
          <p:cNvPr id="175" name="Google Shape;175;p10"/>
          <p:cNvSpPr txBox="1"/>
          <p:nvPr/>
        </p:nvSpPr>
        <p:spPr>
          <a:xfrm>
            <a:off x="8152461" y="5284118"/>
            <a:ext cx="38391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fr-CA" sz="2400">
                <a:solidFill>
                  <a:schemeClr val="dk1"/>
                </a:solidFill>
                <a:latin typeface="Tahoma"/>
                <a:ea typeface="Tahoma"/>
                <a:cs typeface="Tahoma"/>
                <a:sym typeface="Tahoma"/>
              </a:rPr>
              <a:t>Freeze-thaw cycle</a:t>
            </a:r>
            <a:endParaRPr b="0" i="0" sz="1400" u="none" cap="none" strike="noStrike">
              <a:solidFill>
                <a:srgbClr val="000000"/>
              </a:solidFill>
              <a:latin typeface="Arial"/>
              <a:ea typeface="Arial"/>
              <a:cs typeface="Arial"/>
              <a:sym typeface="Arial"/>
            </a:endParaRPr>
          </a:p>
        </p:txBody>
      </p:sp>
      <p:pic>
        <p:nvPicPr>
          <p:cNvPr id="176" name="Google Shape;176;p10"/>
          <p:cNvPicPr preferRelativeResize="0"/>
          <p:nvPr/>
        </p:nvPicPr>
        <p:blipFill rotWithShape="1">
          <a:blip r:embed="rId5">
            <a:alphaModFix/>
          </a:blip>
          <a:srcRect b="0" l="4808" r="4799" t="0"/>
          <a:stretch/>
        </p:blipFill>
        <p:spPr>
          <a:xfrm>
            <a:off x="4363089" y="1914524"/>
            <a:ext cx="3517123" cy="2918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11"/>
          <p:cNvSpPr txBox="1"/>
          <p:nvPr>
            <p:ph type="title"/>
          </p:nvPr>
        </p:nvSpPr>
        <p:spPr>
          <a:xfrm>
            <a:off x="1006509" y="350862"/>
            <a:ext cx="10179000" cy="1328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5200"/>
              <a:buFont typeface="Tahoma"/>
              <a:buNone/>
            </a:pPr>
            <a:r>
              <a:rPr lang="fr-CA" sz="5200"/>
              <a:t>Consequences of erosion</a:t>
            </a:r>
            <a:endParaRPr/>
          </a:p>
        </p:txBody>
      </p:sp>
      <p:pic>
        <p:nvPicPr>
          <p:cNvPr descr="A house on stilts and a house on stilts&#10;&#10;Description automatically generated" id="183" name="Google Shape;183;p11"/>
          <p:cNvPicPr preferRelativeResize="0"/>
          <p:nvPr/>
        </p:nvPicPr>
        <p:blipFill rotWithShape="1">
          <a:blip r:embed="rId3">
            <a:alphaModFix/>
          </a:blip>
          <a:srcRect b="16202" l="0" r="-2" t="0"/>
          <a:stretch/>
        </p:blipFill>
        <p:spPr>
          <a:xfrm>
            <a:off x="198741" y="2410448"/>
            <a:ext cx="5803323" cy="3890357"/>
          </a:xfrm>
          <a:prstGeom prst="rect">
            <a:avLst/>
          </a:prstGeom>
          <a:noFill/>
          <a:ln>
            <a:noFill/>
          </a:ln>
        </p:spPr>
      </p:pic>
      <p:pic>
        <p:nvPicPr>
          <p:cNvPr descr="Birds on a beach with water and rocks&#10;&#10;Description automatically generated" id="184" name="Google Shape;184;p11"/>
          <p:cNvPicPr preferRelativeResize="0"/>
          <p:nvPr>
            <p:ph idx="1" type="body"/>
          </p:nvPr>
        </p:nvPicPr>
        <p:blipFill rotWithShape="1">
          <a:blip r:embed="rId4">
            <a:alphaModFix/>
          </a:blip>
          <a:srcRect b="16202" l="0" r="-2" t="0"/>
          <a:stretch/>
        </p:blipFill>
        <p:spPr>
          <a:xfrm>
            <a:off x="6189934" y="1921398"/>
            <a:ext cx="5803323" cy="4379408"/>
          </a:xfrm>
          <a:prstGeom prst="flowChartConnector">
            <a:avLst/>
          </a:prstGeom>
          <a:noFill/>
          <a:ln>
            <a:noFill/>
          </a:ln>
        </p:spPr>
      </p:pic>
      <p:pic>
        <p:nvPicPr>
          <p:cNvPr id="185" name="Google Shape;185;p11"/>
          <p:cNvPicPr preferRelativeResize="0"/>
          <p:nvPr/>
        </p:nvPicPr>
        <p:blipFill rotWithShape="1">
          <a:blip r:embed="rId5">
            <a:alphaModFix/>
          </a:blip>
          <a:srcRect b="0" l="0" r="0" t="0"/>
          <a:stretch/>
        </p:blipFill>
        <p:spPr>
          <a:xfrm flipH="1" rot="-448562">
            <a:off x="-140391" y="170587"/>
            <a:ext cx="2805459" cy="280545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2"/>
          <p:cNvSpPr txBox="1"/>
          <p:nvPr>
            <p:ph type="title"/>
          </p:nvPr>
        </p:nvSpPr>
        <p:spPr>
          <a:xfrm>
            <a:off x="481029" y="625683"/>
            <a:ext cx="4023360" cy="1946009"/>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Tahoma"/>
              <a:buNone/>
            </a:pPr>
            <a:r>
              <a:rPr lang="fr-CA" sz="4800"/>
              <a:t>Vulnerability to climate change</a:t>
            </a:r>
            <a:endParaRPr/>
          </a:p>
        </p:txBody>
      </p:sp>
      <p:sp>
        <p:nvSpPr>
          <p:cNvPr id="192" name="Google Shape;192;p12"/>
          <p:cNvSpPr/>
          <p:nvPr/>
        </p:nvSpPr>
        <p:spPr>
          <a:xfrm rot="5400000">
            <a:off x="759921" y="346791"/>
            <a:ext cx="146304"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ahoma"/>
              <a:buNone/>
            </a:pPr>
            <a:r>
              <a:t/>
            </a:r>
            <a:endParaRPr b="0" i="0" sz="1800" u="none" cap="none" strike="noStrike">
              <a:solidFill>
                <a:srgbClr val="FFFFFF"/>
              </a:solidFill>
              <a:latin typeface="Calibri"/>
              <a:ea typeface="Calibri"/>
              <a:cs typeface="Calibri"/>
              <a:sym typeface="Calibri"/>
            </a:endParaRPr>
          </a:p>
        </p:txBody>
      </p:sp>
      <p:sp>
        <p:nvSpPr>
          <p:cNvPr id="193" name="Google Shape;193;p12"/>
          <p:cNvSpPr/>
          <p:nvPr/>
        </p:nvSpPr>
        <p:spPr>
          <a:xfrm>
            <a:off x="481029" y="4546920"/>
            <a:ext cx="402336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descr="A house on a cliff&#10;&#10;Description automatically generated" id="194" name="Google Shape;194;p12"/>
          <p:cNvPicPr preferRelativeResize="0"/>
          <p:nvPr/>
        </p:nvPicPr>
        <p:blipFill rotWithShape="1">
          <a:blip r:embed="rId3">
            <a:alphaModFix/>
          </a:blip>
          <a:srcRect b="-1" l="13856" r="12045" t="0"/>
          <a:stretch/>
        </p:blipFill>
        <p:spPr>
          <a:xfrm>
            <a:off x="5110639" y="36576"/>
            <a:ext cx="7081361" cy="6821424"/>
          </a:xfrm>
          <a:prstGeom prst="roundRect">
            <a:avLst>
              <a:gd fmla="val 16667" name="adj"/>
            </a:avLst>
          </a:prstGeom>
          <a:noFill/>
          <a:ln>
            <a:noFill/>
          </a:ln>
        </p:spPr>
      </p:pic>
      <p:pic>
        <p:nvPicPr>
          <p:cNvPr descr="A house on stilts and a house on stilts&#10;&#10;Description automatically generated" id="195" name="Google Shape;195;p12"/>
          <p:cNvPicPr preferRelativeResize="0"/>
          <p:nvPr/>
        </p:nvPicPr>
        <p:blipFill rotWithShape="1">
          <a:blip r:embed="rId4">
            <a:alphaModFix/>
          </a:blip>
          <a:srcRect b="0" l="0" r="0" t="0"/>
          <a:stretch/>
        </p:blipFill>
        <p:spPr>
          <a:xfrm>
            <a:off x="48437" y="2678360"/>
            <a:ext cx="5062202" cy="4179640"/>
          </a:xfrm>
          <a:prstGeom prst="roundRect">
            <a:avLst>
              <a:gd fmla="val 16667" name="adj"/>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3"/>
          <p:cNvSpPr txBox="1"/>
          <p:nvPr>
            <p:ph type="title"/>
          </p:nvPr>
        </p:nvSpPr>
        <p:spPr>
          <a:xfrm>
            <a:off x="294163" y="3001350"/>
            <a:ext cx="4397100" cy="8553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Tahoma"/>
              <a:buNone/>
            </a:pPr>
            <a:r>
              <a:rPr lang="fr-CA" sz="4800"/>
              <a:t>Loss of habitat</a:t>
            </a:r>
            <a:endParaRPr/>
          </a:p>
        </p:txBody>
      </p:sp>
      <p:pic>
        <p:nvPicPr>
          <p:cNvPr descr="Birds on a beach with water and rocks&#10;&#10;Description automatically generated" id="202" name="Google Shape;202;p13"/>
          <p:cNvPicPr preferRelativeResize="0"/>
          <p:nvPr/>
        </p:nvPicPr>
        <p:blipFill rotWithShape="1">
          <a:blip r:embed="rId3">
            <a:alphaModFix/>
          </a:blip>
          <a:srcRect b="0" l="0" r="0" t="0"/>
          <a:stretch/>
        </p:blipFill>
        <p:spPr>
          <a:xfrm>
            <a:off x="4878178" y="625683"/>
            <a:ext cx="6819222" cy="5455380"/>
          </a:xfrm>
          <a:prstGeom prst="roundRect">
            <a:avLst>
              <a:gd fmla="val 16667" name="adj"/>
            </a:avLst>
          </a:prstGeom>
          <a:noFill/>
          <a:ln>
            <a:noFill/>
          </a:ln>
        </p:spPr>
      </p:pic>
      <p:pic>
        <p:nvPicPr>
          <p:cNvPr id="203" name="Google Shape;203;p13"/>
          <p:cNvPicPr preferRelativeResize="0"/>
          <p:nvPr/>
        </p:nvPicPr>
        <p:blipFill rotWithShape="1">
          <a:blip r:embed="rId4">
            <a:alphaModFix/>
          </a:blip>
          <a:srcRect b="19" l="0" r="0" t="19"/>
          <a:stretch/>
        </p:blipFill>
        <p:spPr>
          <a:xfrm flipH="1">
            <a:off x="2492709" y="1106262"/>
            <a:ext cx="2027963" cy="2027145"/>
          </a:xfrm>
          <a:prstGeom prst="rect">
            <a:avLst/>
          </a:prstGeom>
          <a:noFill/>
          <a:ln>
            <a:noFill/>
          </a:ln>
        </p:spPr>
      </p:pic>
      <p:pic>
        <p:nvPicPr>
          <p:cNvPr id="204" name="Google Shape;204;p13"/>
          <p:cNvPicPr preferRelativeResize="0"/>
          <p:nvPr/>
        </p:nvPicPr>
        <p:blipFill rotWithShape="1">
          <a:blip r:embed="rId5">
            <a:alphaModFix/>
          </a:blip>
          <a:srcRect b="0" l="0" r="0" t="0"/>
          <a:stretch/>
        </p:blipFill>
        <p:spPr>
          <a:xfrm flipH="1" rot="-448562">
            <a:off x="1089981" y="4512328"/>
            <a:ext cx="2805456" cy="280545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14"/>
          <p:cNvSpPr txBox="1"/>
          <p:nvPr>
            <p:ph type="title"/>
          </p:nvPr>
        </p:nvSpPr>
        <p:spPr>
          <a:xfrm>
            <a:off x="3738560" y="538417"/>
            <a:ext cx="5167185" cy="168051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Tahoma"/>
              <a:buNone/>
            </a:pPr>
            <a:r>
              <a:rPr b="1" lang="fr-CA" sz="4000"/>
              <a:t>Let’s get to work</a:t>
            </a:r>
            <a:r>
              <a:rPr b="1" lang="fr-CA" sz="4000"/>
              <a:t>!</a:t>
            </a:r>
            <a:endParaRPr/>
          </a:p>
        </p:txBody>
      </p:sp>
      <p:sp>
        <p:nvSpPr>
          <p:cNvPr id="211" name="Google Shape;211;p14"/>
          <p:cNvSpPr txBox="1"/>
          <p:nvPr>
            <p:ph idx="1" type="body"/>
          </p:nvPr>
        </p:nvSpPr>
        <p:spPr>
          <a:xfrm>
            <a:off x="6186619" y="547815"/>
            <a:ext cx="5178960" cy="168051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t/>
            </a:r>
            <a:endParaRPr sz="2000"/>
          </a:p>
        </p:txBody>
      </p:sp>
      <p:pic>
        <p:nvPicPr>
          <p:cNvPr descr="A group of footprints on a beach&#10;&#10;Description automatically generated" id="212" name="Google Shape;212;p14"/>
          <p:cNvPicPr preferRelativeResize="0"/>
          <p:nvPr/>
        </p:nvPicPr>
        <p:blipFill rotWithShape="1">
          <a:blip r:embed="rId3">
            <a:alphaModFix/>
          </a:blip>
          <a:srcRect b="0" l="0" r="0" t="0"/>
          <a:stretch/>
        </p:blipFill>
        <p:spPr>
          <a:xfrm>
            <a:off x="1988360" y="2421924"/>
            <a:ext cx="2866860" cy="3711146"/>
          </a:xfrm>
          <a:prstGeom prst="rect">
            <a:avLst/>
          </a:prstGeom>
          <a:noFill/>
          <a:ln>
            <a:noFill/>
          </a:ln>
        </p:spPr>
      </p:pic>
      <p:pic>
        <p:nvPicPr>
          <p:cNvPr descr="A group of people walking on a beach&#10;&#10;Description automatically generated" id="213" name="Google Shape;213;p14"/>
          <p:cNvPicPr preferRelativeResize="0"/>
          <p:nvPr/>
        </p:nvPicPr>
        <p:blipFill rotWithShape="1">
          <a:blip r:embed="rId4">
            <a:alphaModFix/>
          </a:blip>
          <a:srcRect b="0" l="0" r="0" t="0"/>
          <a:stretch/>
        </p:blipFill>
        <p:spPr>
          <a:xfrm>
            <a:off x="7348556" y="2421924"/>
            <a:ext cx="2866860" cy="371114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15"/>
          <p:cNvSpPr txBox="1"/>
          <p:nvPr>
            <p:ph type="title"/>
          </p:nvPr>
        </p:nvSpPr>
        <p:spPr>
          <a:xfrm>
            <a:off x="1156712" y="258625"/>
            <a:ext cx="10424400" cy="11106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Tahoma"/>
              <a:buNone/>
            </a:pPr>
            <a:r>
              <a:rPr lang="fr-CA" sz="5200"/>
              <a:t>The story of the fight against erosion</a:t>
            </a:r>
            <a:r>
              <a:rPr lang="fr-CA" sz="5200"/>
              <a:t>!</a:t>
            </a:r>
            <a:endParaRPr sz="5200">
              <a:solidFill>
                <a:schemeClr val="dk1"/>
              </a:solidFill>
              <a:latin typeface="Tahoma"/>
              <a:ea typeface="Tahoma"/>
              <a:cs typeface="Tahoma"/>
              <a:sym typeface="Tahoma"/>
            </a:endParaRPr>
          </a:p>
        </p:txBody>
      </p:sp>
      <p:pic>
        <p:nvPicPr>
          <p:cNvPr id="220" name="Google Shape;220;p15"/>
          <p:cNvPicPr preferRelativeResize="0"/>
          <p:nvPr/>
        </p:nvPicPr>
        <p:blipFill rotWithShape="1">
          <a:blip r:embed="rId3">
            <a:alphaModFix/>
          </a:blip>
          <a:srcRect b="0" l="0" r="0" t="0"/>
          <a:stretch/>
        </p:blipFill>
        <p:spPr>
          <a:xfrm>
            <a:off x="9452359" y="1748951"/>
            <a:ext cx="1891080" cy="2448000"/>
          </a:xfrm>
          <a:prstGeom prst="rect">
            <a:avLst/>
          </a:prstGeom>
          <a:noFill/>
          <a:ln>
            <a:noFill/>
          </a:ln>
        </p:spPr>
      </p:pic>
      <p:pic>
        <p:nvPicPr>
          <p:cNvPr id="221" name="Google Shape;221;p15"/>
          <p:cNvPicPr preferRelativeResize="0"/>
          <p:nvPr/>
        </p:nvPicPr>
        <p:blipFill rotWithShape="1">
          <a:blip r:embed="rId4">
            <a:alphaModFix/>
          </a:blip>
          <a:srcRect b="0" l="0" r="0" t="0"/>
          <a:stretch/>
        </p:blipFill>
        <p:spPr>
          <a:xfrm>
            <a:off x="5364135" y="1738328"/>
            <a:ext cx="1891080" cy="2448000"/>
          </a:xfrm>
          <a:prstGeom prst="rect">
            <a:avLst/>
          </a:prstGeom>
          <a:noFill/>
          <a:ln>
            <a:noFill/>
          </a:ln>
        </p:spPr>
      </p:pic>
      <p:pic>
        <p:nvPicPr>
          <p:cNvPr id="222" name="Google Shape;222;p15"/>
          <p:cNvPicPr preferRelativeResize="0"/>
          <p:nvPr/>
        </p:nvPicPr>
        <p:blipFill rotWithShape="1">
          <a:blip r:embed="rId5">
            <a:alphaModFix/>
          </a:blip>
          <a:srcRect b="0" l="0" r="0" t="0"/>
          <a:stretch/>
        </p:blipFill>
        <p:spPr>
          <a:xfrm>
            <a:off x="1301914" y="1738328"/>
            <a:ext cx="1891080" cy="2448000"/>
          </a:xfrm>
          <a:prstGeom prst="rect">
            <a:avLst/>
          </a:prstGeom>
          <a:noFill/>
          <a:ln>
            <a:noFill/>
          </a:ln>
        </p:spPr>
      </p:pic>
      <p:sp>
        <p:nvSpPr>
          <p:cNvPr id="223" name="Google Shape;223;p15"/>
          <p:cNvSpPr/>
          <p:nvPr/>
        </p:nvSpPr>
        <p:spPr>
          <a:xfrm rot="-5400000">
            <a:off x="7999649" y="4642232"/>
            <a:ext cx="573283" cy="1729412"/>
          </a:xfrm>
          <a:prstGeom prst="downArrow">
            <a:avLst>
              <a:gd fmla="val 50000" name="adj1"/>
              <a:gd fmla="val 50000" name="adj2"/>
            </a:avLst>
          </a:prstGeom>
          <a:solidFill>
            <a:srgbClr val="A8D08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ahoma"/>
              <a:ea typeface="Tahoma"/>
              <a:cs typeface="Tahoma"/>
              <a:sym typeface="Tahoma"/>
            </a:endParaRPr>
          </a:p>
        </p:txBody>
      </p:sp>
      <p:sp>
        <p:nvSpPr>
          <p:cNvPr id="224" name="Google Shape;224;p15"/>
          <p:cNvSpPr/>
          <p:nvPr/>
        </p:nvSpPr>
        <p:spPr>
          <a:xfrm rot="-5400000">
            <a:off x="8103329" y="2430052"/>
            <a:ext cx="573283" cy="1729412"/>
          </a:xfrm>
          <a:prstGeom prst="downArrow">
            <a:avLst>
              <a:gd fmla="val 50000" name="adj1"/>
              <a:gd fmla="val 50000" name="adj2"/>
            </a:avLst>
          </a:prstGeom>
          <a:solidFill>
            <a:srgbClr val="A8D08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ahoma"/>
              <a:ea typeface="Tahoma"/>
              <a:cs typeface="Tahoma"/>
              <a:sym typeface="Tahoma"/>
            </a:endParaRPr>
          </a:p>
        </p:txBody>
      </p:sp>
      <p:sp>
        <p:nvSpPr>
          <p:cNvPr id="225" name="Google Shape;225;p15"/>
          <p:cNvSpPr/>
          <p:nvPr/>
        </p:nvSpPr>
        <p:spPr>
          <a:xfrm rot="-5400000">
            <a:off x="3989205" y="4642232"/>
            <a:ext cx="573283" cy="1729412"/>
          </a:xfrm>
          <a:prstGeom prst="downArrow">
            <a:avLst>
              <a:gd fmla="val 50000" name="adj1"/>
              <a:gd fmla="val 50000" name="adj2"/>
            </a:avLst>
          </a:prstGeom>
          <a:solidFill>
            <a:srgbClr val="A8D08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ahoma"/>
              <a:ea typeface="Tahoma"/>
              <a:cs typeface="Tahoma"/>
              <a:sym typeface="Tahoma"/>
            </a:endParaRPr>
          </a:p>
        </p:txBody>
      </p:sp>
      <p:sp>
        <p:nvSpPr>
          <p:cNvPr id="226" name="Google Shape;226;p15"/>
          <p:cNvSpPr/>
          <p:nvPr/>
        </p:nvSpPr>
        <p:spPr>
          <a:xfrm rot="-5400000">
            <a:off x="3989205" y="2384264"/>
            <a:ext cx="573283" cy="1729412"/>
          </a:xfrm>
          <a:prstGeom prst="downArrow">
            <a:avLst>
              <a:gd fmla="val 50000" name="adj1"/>
              <a:gd fmla="val 50000" name="adj2"/>
            </a:avLst>
          </a:prstGeom>
          <a:solidFill>
            <a:srgbClr val="A8D08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ahoma"/>
              <a:ea typeface="Tahoma"/>
              <a:cs typeface="Tahoma"/>
              <a:sym typeface="Tahoma"/>
            </a:endParaRPr>
          </a:p>
        </p:txBody>
      </p:sp>
      <p:pic>
        <p:nvPicPr>
          <p:cNvPr id="227" name="Google Shape;227;p15"/>
          <p:cNvPicPr preferRelativeResize="0"/>
          <p:nvPr/>
        </p:nvPicPr>
        <p:blipFill rotWithShape="1">
          <a:blip r:embed="rId6">
            <a:alphaModFix/>
          </a:blip>
          <a:srcRect b="729" l="0" r="0" t="729"/>
          <a:stretch/>
        </p:blipFill>
        <p:spPr>
          <a:xfrm>
            <a:off x="1301925" y="4300763"/>
            <a:ext cx="1891076" cy="2412365"/>
          </a:xfrm>
          <a:prstGeom prst="rect">
            <a:avLst/>
          </a:prstGeom>
          <a:noFill/>
          <a:ln>
            <a:noFill/>
          </a:ln>
        </p:spPr>
      </p:pic>
      <p:pic>
        <p:nvPicPr>
          <p:cNvPr id="228" name="Google Shape;228;p15"/>
          <p:cNvPicPr preferRelativeResize="0"/>
          <p:nvPr/>
        </p:nvPicPr>
        <p:blipFill>
          <a:blip r:embed="rId7">
            <a:alphaModFix/>
          </a:blip>
          <a:stretch>
            <a:fillRect/>
          </a:stretch>
        </p:blipFill>
        <p:spPr>
          <a:xfrm>
            <a:off x="5335525" y="4282950"/>
            <a:ext cx="1891076" cy="2448010"/>
          </a:xfrm>
          <a:prstGeom prst="rect">
            <a:avLst/>
          </a:prstGeom>
          <a:noFill/>
          <a:ln>
            <a:noFill/>
          </a:ln>
        </p:spPr>
      </p:pic>
      <p:pic>
        <p:nvPicPr>
          <p:cNvPr id="229" name="Google Shape;229;p15"/>
          <p:cNvPicPr preferRelativeResize="0"/>
          <p:nvPr/>
        </p:nvPicPr>
        <p:blipFill>
          <a:blip r:embed="rId8">
            <a:alphaModFix/>
          </a:blip>
          <a:stretch>
            <a:fillRect/>
          </a:stretch>
        </p:blipFill>
        <p:spPr>
          <a:xfrm>
            <a:off x="9452363" y="4282950"/>
            <a:ext cx="1891076" cy="244798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16"/>
          <p:cNvSpPr txBox="1"/>
          <p:nvPr>
            <p:ph type="title"/>
          </p:nvPr>
        </p:nvSpPr>
        <p:spPr>
          <a:xfrm>
            <a:off x="1039938" y="265650"/>
            <a:ext cx="10453500" cy="11106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Tahoma"/>
              <a:buNone/>
            </a:pPr>
            <a:r>
              <a:rPr lang="fr-CA" sz="5200"/>
              <a:t>The story of the fight against erosion</a:t>
            </a:r>
            <a:r>
              <a:rPr lang="fr-CA" sz="5200"/>
              <a:t>!</a:t>
            </a:r>
            <a:endParaRPr sz="5200">
              <a:solidFill>
                <a:schemeClr val="dk1"/>
              </a:solidFill>
              <a:latin typeface="Tahoma"/>
              <a:ea typeface="Tahoma"/>
              <a:cs typeface="Tahoma"/>
              <a:sym typeface="Tahoma"/>
            </a:endParaRPr>
          </a:p>
        </p:txBody>
      </p:sp>
      <p:sp>
        <p:nvSpPr>
          <p:cNvPr id="236" name="Google Shape;236;p16"/>
          <p:cNvSpPr/>
          <p:nvPr/>
        </p:nvSpPr>
        <p:spPr>
          <a:xfrm rot="-5400000">
            <a:off x="7999649" y="4642232"/>
            <a:ext cx="573283" cy="1729412"/>
          </a:xfrm>
          <a:prstGeom prst="downArrow">
            <a:avLst>
              <a:gd fmla="val 50000" name="adj1"/>
              <a:gd fmla="val 50000" name="adj2"/>
            </a:avLst>
          </a:prstGeom>
          <a:solidFill>
            <a:srgbClr val="A8D08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ahoma"/>
              <a:ea typeface="Tahoma"/>
              <a:cs typeface="Tahoma"/>
              <a:sym typeface="Tahoma"/>
            </a:endParaRPr>
          </a:p>
        </p:txBody>
      </p:sp>
      <p:sp>
        <p:nvSpPr>
          <p:cNvPr id="237" name="Google Shape;237;p16"/>
          <p:cNvSpPr/>
          <p:nvPr/>
        </p:nvSpPr>
        <p:spPr>
          <a:xfrm rot="-5400000">
            <a:off x="8103329" y="2430052"/>
            <a:ext cx="573283" cy="1729412"/>
          </a:xfrm>
          <a:prstGeom prst="downArrow">
            <a:avLst>
              <a:gd fmla="val 50000" name="adj1"/>
              <a:gd fmla="val 50000" name="adj2"/>
            </a:avLst>
          </a:prstGeom>
          <a:solidFill>
            <a:srgbClr val="A8D08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ahoma"/>
              <a:ea typeface="Tahoma"/>
              <a:cs typeface="Tahoma"/>
              <a:sym typeface="Tahoma"/>
            </a:endParaRPr>
          </a:p>
        </p:txBody>
      </p:sp>
      <p:sp>
        <p:nvSpPr>
          <p:cNvPr id="238" name="Google Shape;238;p16"/>
          <p:cNvSpPr/>
          <p:nvPr/>
        </p:nvSpPr>
        <p:spPr>
          <a:xfrm rot="-5400000">
            <a:off x="3989205" y="4642232"/>
            <a:ext cx="573283" cy="1729412"/>
          </a:xfrm>
          <a:prstGeom prst="downArrow">
            <a:avLst>
              <a:gd fmla="val 50000" name="adj1"/>
              <a:gd fmla="val 50000" name="adj2"/>
            </a:avLst>
          </a:prstGeom>
          <a:solidFill>
            <a:srgbClr val="A8D08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ahoma"/>
              <a:ea typeface="Tahoma"/>
              <a:cs typeface="Tahoma"/>
              <a:sym typeface="Tahoma"/>
            </a:endParaRPr>
          </a:p>
        </p:txBody>
      </p:sp>
      <p:sp>
        <p:nvSpPr>
          <p:cNvPr id="239" name="Google Shape;239;p16"/>
          <p:cNvSpPr/>
          <p:nvPr/>
        </p:nvSpPr>
        <p:spPr>
          <a:xfrm rot="-5400000">
            <a:off x="3989205" y="2384264"/>
            <a:ext cx="573283" cy="1729412"/>
          </a:xfrm>
          <a:prstGeom prst="downArrow">
            <a:avLst>
              <a:gd fmla="val 50000" name="adj1"/>
              <a:gd fmla="val 50000" name="adj2"/>
            </a:avLst>
          </a:prstGeom>
          <a:solidFill>
            <a:srgbClr val="A8D08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ahoma"/>
              <a:ea typeface="Tahoma"/>
              <a:cs typeface="Tahoma"/>
              <a:sym typeface="Tahoma"/>
            </a:endParaRPr>
          </a:p>
        </p:txBody>
      </p:sp>
      <p:pic>
        <p:nvPicPr>
          <p:cNvPr id="240" name="Google Shape;240;p16"/>
          <p:cNvPicPr preferRelativeResize="0"/>
          <p:nvPr/>
        </p:nvPicPr>
        <p:blipFill rotWithShape="1">
          <a:blip r:embed="rId3">
            <a:alphaModFix/>
          </a:blip>
          <a:srcRect b="0" l="0" r="0" t="0"/>
          <a:stretch/>
        </p:blipFill>
        <p:spPr>
          <a:xfrm>
            <a:off x="1273244" y="1718315"/>
            <a:ext cx="1891080" cy="2448000"/>
          </a:xfrm>
          <a:prstGeom prst="rect">
            <a:avLst/>
          </a:prstGeom>
          <a:noFill/>
          <a:ln>
            <a:noFill/>
          </a:ln>
        </p:spPr>
      </p:pic>
      <p:pic>
        <p:nvPicPr>
          <p:cNvPr id="241" name="Google Shape;241;p16"/>
          <p:cNvPicPr preferRelativeResize="0"/>
          <p:nvPr/>
        </p:nvPicPr>
        <p:blipFill rotWithShape="1">
          <a:blip r:embed="rId4">
            <a:alphaModFix/>
          </a:blip>
          <a:srcRect b="0" l="0" r="0" t="0"/>
          <a:stretch/>
        </p:blipFill>
        <p:spPr>
          <a:xfrm>
            <a:off x="5387368" y="1679377"/>
            <a:ext cx="1891080" cy="2448000"/>
          </a:xfrm>
          <a:prstGeom prst="rect">
            <a:avLst/>
          </a:prstGeom>
          <a:noFill/>
          <a:ln>
            <a:noFill/>
          </a:ln>
        </p:spPr>
      </p:pic>
      <p:pic>
        <p:nvPicPr>
          <p:cNvPr id="242" name="Google Shape;242;p16"/>
          <p:cNvPicPr preferRelativeResize="0"/>
          <p:nvPr/>
        </p:nvPicPr>
        <p:blipFill rotWithShape="1">
          <a:blip r:embed="rId5">
            <a:alphaModFix/>
          </a:blip>
          <a:srcRect b="0" l="0" r="0" t="0"/>
          <a:stretch/>
        </p:blipFill>
        <p:spPr>
          <a:xfrm>
            <a:off x="9569710" y="1679364"/>
            <a:ext cx="1891080" cy="2448000"/>
          </a:xfrm>
          <a:prstGeom prst="rect">
            <a:avLst/>
          </a:prstGeom>
          <a:noFill/>
          <a:ln>
            <a:noFill/>
          </a:ln>
        </p:spPr>
      </p:pic>
      <p:pic>
        <p:nvPicPr>
          <p:cNvPr id="243" name="Google Shape;243;p16"/>
          <p:cNvPicPr preferRelativeResize="0"/>
          <p:nvPr/>
        </p:nvPicPr>
        <p:blipFill>
          <a:blip r:embed="rId6">
            <a:alphaModFix/>
          </a:blip>
          <a:stretch>
            <a:fillRect/>
          </a:stretch>
        </p:blipFill>
        <p:spPr>
          <a:xfrm>
            <a:off x="1273250" y="4282950"/>
            <a:ext cx="1891076" cy="2447995"/>
          </a:xfrm>
          <a:prstGeom prst="rect">
            <a:avLst/>
          </a:prstGeom>
          <a:noFill/>
          <a:ln>
            <a:noFill/>
          </a:ln>
        </p:spPr>
      </p:pic>
      <p:pic>
        <p:nvPicPr>
          <p:cNvPr id="244" name="Google Shape;244;p16"/>
          <p:cNvPicPr preferRelativeResize="0"/>
          <p:nvPr/>
        </p:nvPicPr>
        <p:blipFill>
          <a:blip r:embed="rId7">
            <a:alphaModFix/>
          </a:blip>
          <a:stretch>
            <a:fillRect/>
          </a:stretch>
        </p:blipFill>
        <p:spPr>
          <a:xfrm>
            <a:off x="5430027" y="4294027"/>
            <a:ext cx="1873950" cy="2425825"/>
          </a:xfrm>
          <a:prstGeom prst="rect">
            <a:avLst/>
          </a:prstGeom>
          <a:noFill/>
          <a:ln>
            <a:noFill/>
          </a:ln>
        </p:spPr>
      </p:pic>
      <p:pic>
        <p:nvPicPr>
          <p:cNvPr id="245" name="Google Shape;245;p16"/>
          <p:cNvPicPr preferRelativeResize="0"/>
          <p:nvPr/>
        </p:nvPicPr>
        <p:blipFill>
          <a:blip r:embed="rId8">
            <a:alphaModFix/>
          </a:blip>
          <a:stretch>
            <a:fillRect/>
          </a:stretch>
        </p:blipFill>
        <p:spPr>
          <a:xfrm>
            <a:off x="9569672" y="4305127"/>
            <a:ext cx="1873958" cy="242583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descr="A large rock formation next to a body of water&#10;&#10;Description automatically generated" id="251" name="Google Shape;251;p18"/>
          <p:cNvPicPr preferRelativeResize="0"/>
          <p:nvPr/>
        </p:nvPicPr>
        <p:blipFill rotWithShape="1">
          <a:blip r:embed="rId3">
            <a:alphaModFix/>
          </a:blip>
          <a:srcRect b="5472" l="0" r="-2" t="12678"/>
          <a:stretch/>
        </p:blipFill>
        <p:spPr>
          <a:xfrm>
            <a:off x="4883025" y="10"/>
            <a:ext cx="7308975" cy="3364982"/>
          </a:xfrm>
          <a:custGeom>
            <a:rect b="b" l="l" r="r" t="t"/>
            <a:pathLst>
              <a:path extrusionOk="0" h="3364992" w="7308975">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ln>
            <a:noFill/>
          </a:ln>
        </p:spPr>
      </p:pic>
      <p:pic>
        <p:nvPicPr>
          <p:cNvPr descr="A large rock in the snow&#10;&#10;Description automatically generated" id="252" name="Google Shape;252;p18"/>
          <p:cNvPicPr preferRelativeResize="0"/>
          <p:nvPr/>
        </p:nvPicPr>
        <p:blipFill rotWithShape="1">
          <a:blip r:embed="rId4">
            <a:alphaModFix/>
          </a:blip>
          <a:srcRect b="16170" l="0" r="-2" t="14856"/>
          <a:stretch/>
        </p:blipFill>
        <p:spPr>
          <a:xfrm>
            <a:off x="4883025" y="3493008"/>
            <a:ext cx="7308975" cy="3364992"/>
          </a:xfrm>
          <a:custGeom>
            <a:rect b="b" l="l" r="r" t="t"/>
            <a:pathLst>
              <a:path extrusionOk="0" h="3364992" w="7308975">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ln>
            <a:noFill/>
          </a:ln>
        </p:spPr>
      </p:pic>
      <p:sp>
        <p:nvSpPr>
          <p:cNvPr id="253" name="Google Shape;253;p18"/>
          <p:cNvSpPr txBox="1"/>
          <p:nvPr>
            <p:ph type="title"/>
          </p:nvPr>
        </p:nvSpPr>
        <p:spPr>
          <a:xfrm>
            <a:off x="448056" y="859536"/>
            <a:ext cx="4832802" cy="124358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Tahoma"/>
              <a:buNone/>
            </a:pPr>
            <a:r>
              <a:rPr lang="fr-CA" sz="5400"/>
              <a:t>Q</a:t>
            </a:r>
            <a:r>
              <a:rPr lang="fr-CA" sz="5400"/>
              <a:t>uestions?</a:t>
            </a:r>
            <a:endParaRPr/>
          </a:p>
        </p:txBody>
      </p:sp>
      <p:sp>
        <p:nvSpPr>
          <p:cNvPr id="254" name="Google Shape;254;p18"/>
          <p:cNvSpPr/>
          <p:nvPr/>
        </p:nvSpPr>
        <p:spPr>
          <a:xfrm>
            <a:off x="0" y="1152144"/>
            <a:ext cx="128016" cy="65390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5" name="Google Shape;255;p18"/>
          <p:cNvSpPr/>
          <p:nvPr/>
        </p:nvSpPr>
        <p:spPr>
          <a:xfrm>
            <a:off x="449544" y="2194560"/>
            <a:ext cx="4892040" cy="18288"/>
          </a:xfrm>
          <a:prstGeom prst="rect">
            <a:avLst/>
          </a:prstGeom>
          <a:blipFill rotWithShape="1">
            <a:blip r:embed="rId5">
              <a:alphaModFix amt="86000"/>
            </a:blip>
            <a:stretch>
              <a:fillRect b="-64984" l="0" r="0" t="-64984"/>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ahoma"/>
              <a:buNone/>
            </a:pPr>
            <a:r>
              <a:t/>
            </a:r>
            <a:endParaRPr b="0" i="0" sz="1800" u="none" cap="none" strike="noStrike">
              <a:solidFill>
                <a:srgbClr val="FFFFFF"/>
              </a:solidFill>
              <a:latin typeface="Calibri"/>
              <a:ea typeface="Calibri"/>
              <a:cs typeface="Calibri"/>
              <a:sym typeface="Calibri"/>
            </a:endParaRPr>
          </a:p>
        </p:txBody>
      </p:sp>
      <p:sp>
        <p:nvSpPr>
          <p:cNvPr id="256" name="Google Shape;256;p18"/>
          <p:cNvSpPr/>
          <p:nvPr/>
        </p:nvSpPr>
        <p:spPr>
          <a:xfrm>
            <a:off x="449544" y="2194560"/>
            <a:ext cx="489204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7" name="Google Shape;257;p18"/>
          <p:cNvSpPr txBox="1"/>
          <p:nvPr>
            <p:ph idx="1" type="body"/>
          </p:nvPr>
        </p:nvSpPr>
        <p:spPr>
          <a:xfrm>
            <a:off x="448056" y="2512611"/>
            <a:ext cx="4832803" cy="3664351"/>
          </a:xfrm>
          <a:prstGeom prst="rect">
            <a:avLst/>
          </a:prstGeom>
          <a:noFill/>
          <a:ln>
            <a:noFill/>
          </a:ln>
        </p:spPr>
        <p:txBody>
          <a:bodyPr anchorCtr="0" anchor="t" bIns="45700" lIns="91425" spcFirstLastPara="1" rIns="91425" wrap="square" tIns="45700">
            <a:normAutofit/>
          </a:bodyPr>
          <a:lstStyle/>
          <a:p>
            <a:pPr indent="-101600" lvl="0" marL="228600" rtl="0" algn="l">
              <a:lnSpc>
                <a:spcPct val="90000"/>
              </a:lnSpc>
              <a:spcBef>
                <a:spcPts val="0"/>
              </a:spcBef>
              <a:spcAft>
                <a:spcPts val="0"/>
              </a:spcAft>
              <a:buClr>
                <a:schemeClr val="dk1"/>
              </a:buClr>
              <a:buSzPts val="2000"/>
              <a:buNone/>
            </a:pPr>
            <a:r>
              <a:t/>
            </a:r>
            <a:endParaRPr sz="2000"/>
          </a:p>
          <a:p>
            <a:pPr indent="-101600" lvl="0" marL="228600" rtl="0" algn="l">
              <a:lnSpc>
                <a:spcPct val="90000"/>
              </a:lnSpc>
              <a:spcBef>
                <a:spcPts val="1000"/>
              </a:spcBef>
              <a:spcAft>
                <a:spcPts val="0"/>
              </a:spcAft>
              <a:buClr>
                <a:schemeClr val="dk1"/>
              </a:buClr>
              <a:buSzPts val="2000"/>
              <a:buNone/>
            </a:pPr>
            <a:r>
              <a:t/>
            </a:r>
            <a:endParaRPr sz="2000"/>
          </a:p>
          <a:p>
            <a:pPr indent="-101600" lvl="0" marL="228600" rtl="0" algn="l">
              <a:lnSpc>
                <a:spcPct val="90000"/>
              </a:lnSpc>
              <a:spcBef>
                <a:spcPts val="1000"/>
              </a:spcBef>
              <a:spcAft>
                <a:spcPts val="0"/>
              </a:spcAft>
              <a:buClr>
                <a:schemeClr val="dk1"/>
              </a:buClr>
              <a:buSzPts val="2000"/>
              <a:buNone/>
            </a:pPr>
            <a:r>
              <a:t/>
            </a:r>
            <a:endParaRPr sz="2000"/>
          </a:p>
          <a:p>
            <a:pPr indent="-101600" lvl="0" marL="228600" rtl="0" algn="l">
              <a:lnSpc>
                <a:spcPct val="90000"/>
              </a:lnSpc>
              <a:spcBef>
                <a:spcPts val="1000"/>
              </a:spcBef>
              <a:spcAft>
                <a:spcPts val="0"/>
              </a:spcAft>
              <a:buClr>
                <a:schemeClr val="dk1"/>
              </a:buClr>
              <a:buSzPts val="2000"/>
              <a:buNone/>
            </a:pPr>
            <a:r>
              <a:t/>
            </a:r>
            <a:endParaRPr sz="2000"/>
          </a:p>
        </p:txBody>
      </p:sp>
      <p:pic>
        <p:nvPicPr>
          <p:cNvPr descr="A magnifying glass on a dirt road&#10;&#10;Description automatically generated" id="258" name="Google Shape;258;p18"/>
          <p:cNvPicPr preferRelativeResize="0"/>
          <p:nvPr/>
        </p:nvPicPr>
        <p:blipFill rotWithShape="1">
          <a:blip r:embed="rId6">
            <a:alphaModFix/>
          </a:blip>
          <a:srcRect b="0" l="0" r="0" t="0"/>
          <a:stretch/>
        </p:blipFill>
        <p:spPr>
          <a:xfrm>
            <a:off x="228729" y="2231136"/>
            <a:ext cx="5052129" cy="4041703"/>
          </a:xfrm>
          <a:prstGeom prst="ellipse">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6"/>
          <p:cNvSpPr/>
          <p:nvPr/>
        </p:nvSpPr>
        <p:spPr>
          <a:xfrm>
            <a:off x="-1" y="0"/>
            <a:ext cx="12188952" cy="6858000"/>
          </a:xfrm>
          <a:prstGeom prst="rect">
            <a:avLst/>
          </a:prstGeom>
          <a:blipFill rotWithShape="1">
            <a:blip r:embed="rId3">
              <a:alphaModFix amt="86000"/>
            </a:blip>
            <a:stretch>
              <a:fillRect b="-64984" l="0" r="0" t="-64984"/>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ahoma"/>
              <a:ea typeface="Tahoma"/>
              <a:cs typeface="Tahoma"/>
              <a:sym typeface="Tahoma"/>
            </a:endParaRPr>
          </a:p>
        </p:txBody>
      </p:sp>
      <p:sp>
        <p:nvSpPr>
          <p:cNvPr id="95" name="Google Shape;95;p6"/>
          <p:cNvSpPr txBox="1"/>
          <p:nvPr>
            <p:ph type="title"/>
          </p:nvPr>
        </p:nvSpPr>
        <p:spPr>
          <a:xfrm>
            <a:off x="838200" y="176214"/>
            <a:ext cx="10515600" cy="148118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Tahoma"/>
              <a:buNone/>
            </a:pPr>
            <a:r>
              <a:rPr lang="fr-CA" sz="4000"/>
              <a:t>Let’s start by defining it</a:t>
            </a:r>
            <a:r>
              <a:rPr lang="fr-CA" sz="4000"/>
              <a:t>…</a:t>
            </a:r>
            <a:endParaRPr/>
          </a:p>
        </p:txBody>
      </p:sp>
      <p:sp>
        <p:nvSpPr>
          <p:cNvPr id="96" name="Google Shape;96;p6"/>
          <p:cNvSpPr txBox="1"/>
          <p:nvPr>
            <p:ph idx="1" type="body"/>
          </p:nvPr>
        </p:nvSpPr>
        <p:spPr>
          <a:xfrm>
            <a:off x="528638" y="1657402"/>
            <a:ext cx="4300530" cy="427268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000"/>
              <a:buNone/>
            </a:pPr>
            <a:r>
              <a:rPr lang="fr-CA"/>
              <a:t>What is erosion</a:t>
            </a:r>
            <a:r>
              <a:rPr lang="fr-CA" sz="3000"/>
              <a:t>?</a:t>
            </a:r>
            <a:endParaRPr/>
          </a:p>
          <a:p>
            <a:pPr indent="-101600" lvl="0" marL="22860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t/>
            </a:r>
            <a:endParaRPr sz="2000"/>
          </a:p>
        </p:txBody>
      </p:sp>
      <p:pic>
        <p:nvPicPr>
          <p:cNvPr descr="A rocky cliff next to the water&#10;&#10;Description automatically generated" id="97" name="Google Shape;97;p6"/>
          <p:cNvPicPr preferRelativeResize="0"/>
          <p:nvPr/>
        </p:nvPicPr>
        <p:blipFill rotWithShape="1">
          <a:blip r:embed="rId4">
            <a:alphaModFix/>
          </a:blip>
          <a:srcRect b="13336" l="0" r="2" t="0"/>
          <a:stretch/>
        </p:blipFill>
        <p:spPr>
          <a:xfrm>
            <a:off x="5191128" y="1847129"/>
            <a:ext cx="6162670" cy="4272677"/>
          </a:xfrm>
          <a:prstGeom prst="roundRect">
            <a:avLst>
              <a:gd fmla="val 16667" name="adj"/>
            </a:avLst>
          </a:prstGeom>
          <a:noFill/>
          <a:ln>
            <a:noFill/>
          </a:ln>
        </p:spPr>
      </p:pic>
      <p:pic>
        <p:nvPicPr>
          <p:cNvPr descr="A magnifying glass on a dirt road&#10;&#10;Description automatically generated" id="98" name="Google Shape;98;p6"/>
          <p:cNvPicPr preferRelativeResize="0"/>
          <p:nvPr/>
        </p:nvPicPr>
        <p:blipFill rotWithShape="1">
          <a:blip r:embed="rId5">
            <a:alphaModFix/>
          </a:blip>
          <a:srcRect b="0" l="0" r="0" t="0"/>
          <a:stretch/>
        </p:blipFill>
        <p:spPr>
          <a:xfrm>
            <a:off x="528638" y="2871787"/>
            <a:ext cx="4060024" cy="3248019"/>
          </a:xfrm>
          <a:prstGeom prst="flowChartAlternateProcess">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4"/>
          <p:cNvSpPr txBox="1"/>
          <p:nvPr/>
        </p:nvSpPr>
        <p:spPr>
          <a:xfrm>
            <a:off x="149651" y="2477400"/>
            <a:ext cx="4056900" cy="19032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Tahoma"/>
              <a:buNone/>
            </a:pPr>
            <a:r>
              <a:rPr lang="fr-CA" sz="4400">
                <a:solidFill>
                  <a:schemeClr val="dk1"/>
                </a:solidFill>
                <a:latin typeface="Tahoma"/>
                <a:ea typeface="Tahoma"/>
                <a:cs typeface="Tahoma"/>
                <a:sym typeface="Tahoma"/>
              </a:rPr>
              <a:t>Do you see signs of erosion</a:t>
            </a:r>
            <a:r>
              <a:rPr b="0" i="0" lang="fr-CA" sz="4400" u="none" cap="none" strike="noStrike">
                <a:solidFill>
                  <a:schemeClr val="dk1"/>
                </a:solidFill>
                <a:latin typeface="Tahoma"/>
                <a:ea typeface="Tahoma"/>
                <a:cs typeface="Tahoma"/>
                <a:sym typeface="Tahoma"/>
              </a:rPr>
              <a:t>?</a:t>
            </a:r>
            <a:endParaRPr b="0" i="0" sz="1400" u="none" cap="none" strike="noStrike">
              <a:solidFill>
                <a:srgbClr val="000000"/>
              </a:solidFill>
              <a:latin typeface="Arial"/>
              <a:ea typeface="Arial"/>
              <a:cs typeface="Arial"/>
              <a:sym typeface="Arial"/>
            </a:endParaRPr>
          </a:p>
        </p:txBody>
      </p:sp>
      <p:pic>
        <p:nvPicPr>
          <p:cNvPr descr="A rocky beach with water and mountains in the background&#10;&#10;Description automatically generated" id="105" name="Google Shape;105;p4"/>
          <p:cNvPicPr preferRelativeResize="0"/>
          <p:nvPr/>
        </p:nvPicPr>
        <p:blipFill rotWithShape="1">
          <a:blip r:embed="rId3">
            <a:alphaModFix/>
          </a:blip>
          <a:srcRect b="0" l="0" r="0" t="0"/>
          <a:stretch/>
        </p:blipFill>
        <p:spPr>
          <a:xfrm>
            <a:off x="3595254" y="0"/>
            <a:ext cx="8596745" cy="6858000"/>
          </a:xfrm>
          <a:prstGeom prst="roundRect">
            <a:avLst>
              <a:gd fmla="val 16667" name="adj"/>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5"/>
          <p:cNvSpPr txBox="1"/>
          <p:nvPr/>
        </p:nvSpPr>
        <p:spPr>
          <a:xfrm>
            <a:off x="148575" y="2401300"/>
            <a:ext cx="3241800" cy="1903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ahoma"/>
              <a:buNone/>
            </a:pPr>
            <a:r>
              <a:rPr lang="fr-CA" sz="4400">
                <a:solidFill>
                  <a:schemeClr val="dk1"/>
                </a:solidFill>
                <a:latin typeface="Tahoma"/>
                <a:ea typeface="Tahoma"/>
                <a:cs typeface="Tahoma"/>
                <a:sym typeface="Tahoma"/>
              </a:rPr>
              <a:t>Do you see signs of erosion?</a:t>
            </a:r>
            <a:endParaRPr b="0" i="0" sz="1400" u="none" cap="none" strike="noStrike">
              <a:solidFill>
                <a:srgbClr val="000000"/>
              </a:solidFill>
              <a:latin typeface="Arial"/>
              <a:ea typeface="Arial"/>
              <a:cs typeface="Arial"/>
              <a:sym typeface="Arial"/>
            </a:endParaRPr>
          </a:p>
        </p:txBody>
      </p:sp>
      <p:pic>
        <p:nvPicPr>
          <p:cNvPr descr="A yellow truck on a beach&#10;&#10;Description automatically generated" id="112" name="Google Shape;112;p5"/>
          <p:cNvPicPr preferRelativeResize="0"/>
          <p:nvPr/>
        </p:nvPicPr>
        <p:blipFill rotWithShape="1">
          <a:blip r:embed="rId3">
            <a:alphaModFix/>
          </a:blip>
          <a:srcRect b="0" l="0" r="0" t="0"/>
          <a:stretch/>
        </p:blipFill>
        <p:spPr>
          <a:xfrm>
            <a:off x="3823854" y="0"/>
            <a:ext cx="8368145" cy="6858000"/>
          </a:xfrm>
          <a:prstGeom prst="roundRect">
            <a:avLst>
              <a:gd fmla="val 16667" name="adj"/>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A house on a rocky hill&#10;&#10;Description automatically generated" id="118" name="Google Shape;118;p31"/>
          <p:cNvPicPr preferRelativeResize="0"/>
          <p:nvPr/>
        </p:nvPicPr>
        <p:blipFill rotWithShape="1">
          <a:blip r:embed="rId3">
            <a:alphaModFix/>
          </a:blip>
          <a:srcRect b="0" l="0" r="0" t="0"/>
          <a:stretch/>
        </p:blipFill>
        <p:spPr>
          <a:xfrm>
            <a:off x="4613564" y="0"/>
            <a:ext cx="7578436" cy="6858000"/>
          </a:xfrm>
          <a:prstGeom prst="roundRect">
            <a:avLst>
              <a:gd fmla="val 16667" name="adj"/>
            </a:avLst>
          </a:prstGeom>
          <a:noFill/>
          <a:ln>
            <a:noFill/>
          </a:ln>
        </p:spPr>
      </p:pic>
      <p:sp>
        <p:nvSpPr>
          <p:cNvPr id="119" name="Google Shape;119;p31"/>
          <p:cNvSpPr txBox="1"/>
          <p:nvPr/>
        </p:nvSpPr>
        <p:spPr>
          <a:xfrm>
            <a:off x="200250" y="2477400"/>
            <a:ext cx="3813600" cy="1903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ahoma"/>
              <a:buNone/>
            </a:pPr>
            <a:r>
              <a:rPr lang="fr-CA" sz="4400">
                <a:solidFill>
                  <a:schemeClr val="dk1"/>
                </a:solidFill>
                <a:latin typeface="Tahoma"/>
                <a:ea typeface="Tahoma"/>
                <a:cs typeface="Tahoma"/>
                <a:sym typeface="Tahoma"/>
              </a:rPr>
              <a:t>Do you see signs of erosion?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g280dc7b00e9_0_0"/>
          <p:cNvPicPr preferRelativeResize="0"/>
          <p:nvPr/>
        </p:nvPicPr>
        <p:blipFill rotWithShape="1">
          <a:blip r:embed="rId3">
            <a:alphaModFix/>
          </a:blip>
          <a:srcRect b="0" l="8561" r="8561" t="0"/>
          <a:stretch/>
        </p:blipFill>
        <p:spPr>
          <a:xfrm>
            <a:off x="4613564" y="0"/>
            <a:ext cx="7578300" cy="6858000"/>
          </a:xfrm>
          <a:prstGeom prst="roundRect">
            <a:avLst>
              <a:gd fmla="val 16667" name="adj"/>
            </a:avLst>
          </a:prstGeom>
          <a:noFill/>
          <a:ln>
            <a:noFill/>
          </a:ln>
        </p:spPr>
      </p:pic>
      <p:sp>
        <p:nvSpPr>
          <p:cNvPr id="126" name="Google Shape;126;g280dc7b00e9_0_0"/>
          <p:cNvSpPr txBox="1"/>
          <p:nvPr/>
        </p:nvSpPr>
        <p:spPr>
          <a:xfrm>
            <a:off x="172500" y="2477400"/>
            <a:ext cx="3813600" cy="1903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ahoma"/>
              <a:buNone/>
            </a:pPr>
            <a:r>
              <a:rPr lang="fr-CA" sz="4400">
                <a:solidFill>
                  <a:schemeClr val="dk1"/>
                </a:solidFill>
                <a:latin typeface="Tahoma"/>
                <a:ea typeface="Tahoma"/>
                <a:cs typeface="Tahoma"/>
                <a:sym typeface="Tahoma"/>
              </a:rPr>
              <a:t>Do you see signs of erosion?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7"/>
          <p:cNvSpPr/>
          <p:nvPr/>
        </p:nvSpPr>
        <p:spPr>
          <a:xfrm rot="-5400000">
            <a:off x="800100" y="1491343"/>
            <a:ext cx="3333749" cy="3499103"/>
          </a:xfrm>
          <a:prstGeom prst="downArrow">
            <a:avLst>
              <a:gd fmla="val 100000" name="adj1"/>
              <a:gd fmla="val 15788" name="adj2"/>
            </a:avLst>
          </a:prstGeom>
          <a:solidFill>
            <a:srgbClr val="40404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ahoma"/>
              <a:ea typeface="Tahoma"/>
              <a:cs typeface="Tahoma"/>
              <a:sym typeface="Tahoma"/>
            </a:endParaRPr>
          </a:p>
        </p:txBody>
      </p:sp>
      <p:sp>
        <p:nvSpPr>
          <p:cNvPr id="133" name="Google Shape;133;p7"/>
          <p:cNvSpPr txBox="1"/>
          <p:nvPr>
            <p:ph type="title"/>
          </p:nvPr>
        </p:nvSpPr>
        <p:spPr>
          <a:xfrm>
            <a:off x="1028700" y="1967266"/>
            <a:ext cx="2628900" cy="254725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FFFF"/>
              </a:buClr>
              <a:buSzPts val="3600"/>
              <a:buFont typeface="Tahoma"/>
              <a:buNone/>
            </a:pPr>
            <a:r>
              <a:rPr lang="fr-CA" sz="3600">
                <a:solidFill>
                  <a:srgbClr val="FFFFFF"/>
                </a:solidFill>
              </a:rPr>
              <a:t>What causes erosion</a:t>
            </a:r>
            <a:r>
              <a:rPr lang="fr-CA" sz="3600">
                <a:solidFill>
                  <a:srgbClr val="FFFFFF"/>
                </a:solidFill>
                <a:latin typeface="Tahoma"/>
                <a:ea typeface="Tahoma"/>
                <a:cs typeface="Tahoma"/>
                <a:sym typeface="Tahoma"/>
              </a:rPr>
              <a:t>?</a:t>
            </a:r>
            <a:endParaRPr/>
          </a:p>
        </p:txBody>
      </p:sp>
      <p:pic>
        <p:nvPicPr>
          <p:cNvPr descr="A white cartoon character with question marks&#10;&#10;Description automatically generated" id="134" name="Google Shape;134;p7"/>
          <p:cNvPicPr preferRelativeResize="0"/>
          <p:nvPr>
            <p:ph idx="1" type="body"/>
          </p:nvPr>
        </p:nvPicPr>
        <p:blipFill rotWithShape="1">
          <a:blip r:embed="rId3">
            <a:alphaModFix/>
          </a:blip>
          <a:srcRect b="0" l="0" r="0" t="0"/>
          <a:stretch/>
        </p:blipFill>
        <p:spPr>
          <a:xfrm>
            <a:off x="4777316" y="715554"/>
            <a:ext cx="6780700" cy="542456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descr="Footprints in the sand&#10;&#10;Description automatically generated" id="140" name="Google Shape;140;p8"/>
          <p:cNvPicPr preferRelativeResize="0"/>
          <p:nvPr/>
        </p:nvPicPr>
        <p:blipFill rotWithShape="1">
          <a:blip r:embed="rId3">
            <a:alphaModFix/>
          </a:blip>
          <a:srcRect b="0" l="0" r="0" t="0"/>
          <a:stretch/>
        </p:blipFill>
        <p:spPr>
          <a:xfrm>
            <a:off x="484632" y="2019079"/>
            <a:ext cx="3517119" cy="2813696"/>
          </a:xfrm>
          <a:prstGeom prst="rect">
            <a:avLst/>
          </a:prstGeom>
          <a:noFill/>
          <a:ln>
            <a:noFill/>
          </a:ln>
        </p:spPr>
      </p:pic>
      <p:cxnSp>
        <p:nvCxnSpPr>
          <p:cNvPr id="141" name="Google Shape;141;p8"/>
          <p:cNvCxnSpPr/>
          <p:nvPr/>
        </p:nvCxnSpPr>
        <p:spPr>
          <a:xfrm>
            <a:off x="4165600" y="1573887"/>
            <a:ext cx="0" cy="3710227"/>
          </a:xfrm>
          <a:prstGeom prst="straightConnector1">
            <a:avLst/>
          </a:prstGeom>
          <a:noFill/>
          <a:ln cap="flat" cmpd="sng" w="19050">
            <a:solidFill>
              <a:srgbClr val="7F7F7F"/>
            </a:solidFill>
            <a:prstDash val="solid"/>
            <a:miter lim="800000"/>
            <a:headEnd len="sm" w="sm" type="none"/>
            <a:tailEnd len="sm" w="sm" type="none"/>
          </a:ln>
        </p:spPr>
      </p:cxnSp>
      <p:pic>
        <p:nvPicPr>
          <p:cNvPr descr="A green kayak with a paddle in the water&#10;&#10;Description automatically generated" id="142" name="Google Shape;142;p8"/>
          <p:cNvPicPr preferRelativeResize="0"/>
          <p:nvPr/>
        </p:nvPicPr>
        <p:blipFill rotWithShape="1">
          <a:blip r:embed="rId4">
            <a:alphaModFix/>
          </a:blip>
          <a:srcRect b="0" l="0" r="0" t="0"/>
          <a:stretch/>
        </p:blipFill>
        <p:spPr>
          <a:xfrm>
            <a:off x="4310676" y="2010988"/>
            <a:ext cx="3537345" cy="2829877"/>
          </a:xfrm>
          <a:prstGeom prst="rect">
            <a:avLst/>
          </a:prstGeom>
          <a:noFill/>
          <a:ln>
            <a:noFill/>
          </a:ln>
        </p:spPr>
      </p:pic>
      <p:cxnSp>
        <p:nvCxnSpPr>
          <p:cNvPr id="143" name="Google Shape;143;p8"/>
          <p:cNvCxnSpPr/>
          <p:nvPr/>
        </p:nvCxnSpPr>
        <p:spPr>
          <a:xfrm>
            <a:off x="7995920" y="1573887"/>
            <a:ext cx="0" cy="3710227"/>
          </a:xfrm>
          <a:prstGeom prst="straightConnector1">
            <a:avLst/>
          </a:prstGeom>
          <a:noFill/>
          <a:ln cap="flat" cmpd="sng" w="19050">
            <a:solidFill>
              <a:srgbClr val="7F7F7F"/>
            </a:solidFill>
            <a:prstDash val="solid"/>
            <a:miter lim="800000"/>
            <a:headEnd len="sm" w="sm" type="none"/>
            <a:tailEnd len="sm" w="sm" type="none"/>
          </a:ln>
        </p:spPr>
      </p:cxnSp>
      <p:pic>
        <p:nvPicPr>
          <p:cNvPr descr="A drawing of a campfire on sand&#10;&#10;Description automatically generated" id="144" name="Google Shape;144;p8"/>
          <p:cNvPicPr preferRelativeResize="0"/>
          <p:nvPr/>
        </p:nvPicPr>
        <p:blipFill rotWithShape="1">
          <a:blip r:embed="rId5">
            <a:alphaModFix/>
          </a:blip>
          <a:srcRect b="0" l="0" r="0" t="0"/>
          <a:stretch/>
        </p:blipFill>
        <p:spPr>
          <a:xfrm>
            <a:off x="8162336" y="2019079"/>
            <a:ext cx="3517120" cy="2813697"/>
          </a:xfrm>
          <a:prstGeom prst="rect">
            <a:avLst/>
          </a:prstGeom>
          <a:noFill/>
          <a:ln>
            <a:noFill/>
          </a:ln>
        </p:spPr>
      </p:pic>
      <p:sp>
        <p:nvSpPr>
          <p:cNvPr id="145" name="Google Shape;145;p8"/>
          <p:cNvSpPr txBox="1"/>
          <p:nvPr/>
        </p:nvSpPr>
        <p:spPr>
          <a:xfrm>
            <a:off x="4633791" y="5284114"/>
            <a:ext cx="2851393"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fr-CA" sz="2400">
                <a:solidFill>
                  <a:schemeClr val="dk1"/>
                </a:solidFill>
                <a:latin typeface="Tahoma"/>
                <a:ea typeface="Tahoma"/>
                <a:cs typeface="Tahoma"/>
                <a:sym typeface="Tahoma"/>
              </a:rPr>
              <a:t>Sea kayaking</a:t>
            </a:r>
            <a:endParaRPr b="0" i="0" sz="1400" u="none" cap="none" strike="noStrike">
              <a:solidFill>
                <a:srgbClr val="000000"/>
              </a:solidFill>
              <a:latin typeface="Arial"/>
              <a:ea typeface="Arial"/>
              <a:cs typeface="Arial"/>
              <a:sym typeface="Arial"/>
            </a:endParaRPr>
          </a:p>
        </p:txBody>
      </p:sp>
      <p:sp>
        <p:nvSpPr>
          <p:cNvPr id="146" name="Google Shape;146;p8"/>
          <p:cNvSpPr txBox="1"/>
          <p:nvPr/>
        </p:nvSpPr>
        <p:spPr>
          <a:xfrm>
            <a:off x="697099" y="5284125"/>
            <a:ext cx="33048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fr-CA" sz="2400">
                <a:solidFill>
                  <a:schemeClr val="dk1"/>
                </a:solidFill>
                <a:latin typeface="Tahoma"/>
                <a:ea typeface="Tahoma"/>
                <a:cs typeface="Tahoma"/>
                <a:sym typeface="Tahoma"/>
              </a:rPr>
              <a:t>Vegetation is trampled on</a:t>
            </a:r>
            <a:endParaRPr b="0" i="0" sz="1400" u="none" cap="none" strike="noStrike">
              <a:solidFill>
                <a:srgbClr val="000000"/>
              </a:solidFill>
              <a:latin typeface="Arial"/>
              <a:ea typeface="Arial"/>
              <a:cs typeface="Arial"/>
              <a:sym typeface="Arial"/>
            </a:endParaRPr>
          </a:p>
        </p:txBody>
      </p:sp>
      <p:sp>
        <p:nvSpPr>
          <p:cNvPr id="147" name="Google Shape;147;p8"/>
          <p:cNvSpPr txBox="1"/>
          <p:nvPr/>
        </p:nvSpPr>
        <p:spPr>
          <a:xfrm>
            <a:off x="8643499" y="5284113"/>
            <a:ext cx="30003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fr-CA" sz="2400">
                <a:solidFill>
                  <a:schemeClr val="dk1"/>
                </a:solidFill>
                <a:latin typeface="Tahoma"/>
                <a:ea typeface="Tahoma"/>
                <a:cs typeface="Tahoma"/>
                <a:sym typeface="Tahoma"/>
              </a:rPr>
              <a:t>Driftwood is used for bonfires</a:t>
            </a:r>
            <a:endParaRPr b="0" i="0" sz="1400" u="none" cap="none" strike="noStrike">
              <a:solidFill>
                <a:srgbClr val="000000"/>
              </a:solidFill>
              <a:latin typeface="Arial"/>
              <a:ea typeface="Arial"/>
              <a:cs typeface="Arial"/>
              <a:sym typeface="Arial"/>
            </a:endParaRPr>
          </a:p>
        </p:txBody>
      </p:sp>
      <p:sp>
        <p:nvSpPr>
          <p:cNvPr id="148" name="Google Shape;148;p8"/>
          <p:cNvSpPr txBox="1"/>
          <p:nvPr>
            <p:ph type="title"/>
          </p:nvPr>
        </p:nvSpPr>
        <p:spPr>
          <a:xfrm>
            <a:off x="595312" y="291427"/>
            <a:ext cx="10515600" cy="942664"/>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200"/>
              <a:buFont typeface="Tahoma"/>
              <a:buNone/>
            </a:pPr>
            <a:r>
              <a:rPr lang="fr-CA" sz="5200"/>
              <a:t>Which one doesn’t belong</a:t>
            </a:r>
            <a:r>
              <a:rPr lang="fr-CA" sz="5200">
                <a:solidFill>
                  <a:schemeClr val="dk1"/>
                </a:solidFill>
                <a:latin typeface="Tahoma"/>
                <a:ea typeface="Tahoma"/>
                <a:cs typeface="Tahoma"/>
                <a:sym typeface="Tahoma"/>
              </a:rPr>
              <a: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descr="A wave crashing into the water&#10;&#10;Description automatically generated" id="154" name="Google Shape;154;p9"/>
          <p:cNvPicPr preferRelativeResize="0"/>
          <p:nvPr/>
        </p:nvPicPr>
        <p:blipFill rotWithShape="1">
          <a:blip r:embed="rId3">
            <a:alphaModFix/>
          </a:blip>
          <a:srcRect b="0" l="0" r="0" t="0"/>
          <a:stretch/>
        </p:blipFill>
        <p:spPr>
          <a:xfrm>
            <a:off x="484632" y="2019080"/>
            <a:ext cx="3517119" cy="2813694"/>
          </a:xfrm>
          <a:prstGeom prst="rect">
            <a:avLst/>
          </a:prstGeom>
          <a:noFill/>
          <a:ln>
            <a:noFill/>
          </a:ln>
        </p:spPr>
      </p:pic>
      <p:cxnSp>
        <p:nvCxnSpPr>
          <p:cNvPr id="155" name="Google Shape;155;p9"/>
          <p:cNvCxnSpPr/>
          <p:nvPr/>
        </p:nvCxnSpPr>
        <p:spPr>
          <a:xfrm>
            <a:off x="4165600" y="1573887"/>
            <a:ext cx="0" cy="3710227"/>
          </a:xfrm>
          <a:prstGeom prst="straightConnector1">
            <a:avLst/>
          </a:prstGeom>
          <a:noFill/>
          <a:ln cap="flat" cmpd="sng" w="19050">
            <a:solidFill>
              <a:srgbClr val="7F7F7F"/>
            </a:solidFill>
            <a:prstDash val="solid"/>
            <a:miter lim="800000"/>
            <a:headEnd len="sm" w="sm" type="none"/>
            <a:tailEnd len="sm" w="sm" type="none"/>
          </a:ln>
        </p:spPr>
      </p:cxnSp>
      <p:pic>
        <p:nvPicPr>
          <p:cNvPr descr="A green building in the snow&#10;&#10;Description automatically generated" id="156" name="Google Shape;156;p9"/>
          <p:cNvPicPr preferRelativeResize="0"/>
          <p:nvPr/>
        </p:nvPicPr>
        <p:blipFill rotWithShape="1">
          <a:blip r:embed="rId4">
            <a:alphaModFix/>
          </a:blip>
          <a:srcRect b="0" l="0" r="0" t="0"/>
          <a:stretch/>
        </p:blipFill>
        <p:spPr>
          <a:xfrm>
            <a:off x="8145270" y="2019081"/>
            <a:ext cx="3537345" cy="2813694"/>
          </a:xfrm>
          <a:prstGeom prst="rect">
            <a:avLst/>
          </a:prstGeom>
          <a:noFill/>
          <a:ln>
            <a:noFill/>
          </a:ln>
        </p:spPr>
      </p:pic>
      <p:cxnSp>
        <p:nvCxnSpPr>
          <p:cNvPr id="157" name="Google Shape;157;p9"/>
          <p:cNvCxnSpPr/>
          <p:nvPr/>
        </p:nvCxnSpPr>
        <p:spPr>
          <a:xfrm>
            <a:off x="7995920" y="1573887"/>
            <a:ext cx="0" cy="3710227"/>
          </a:xfrm>
          <a:prstGeom prst="straightConnector1">
            <a:avLst/>
          </a:prstGeom>
          <a:noFill/>
          <a:ln cap="flat" cmpd="sng" w="19050">
            <a:solidFill>
              <a:srgbClr val="7F7F7F"/>
            </a:solidFill>
            <a:prstDash val="solid"/>
            <a:miter lim="800000"/>
            <a:headEnd len="sm" w="sm" type="none"/>
            <a:tailEnd len="sm" w="sm" type="none"/>
          </a:ln>
        </p:spPr>
      </p:cxnSp>
      <p:sp>
        <p:nvSpPr>
          <p:cNvPr id="158" name="Google Shape;158;p9"/>
          <p:cNvSpPr txBox="1"/>
          <p:nvPr/>
        </p:nvSpPr>
        <p:spPr>
          <a:xfrm>
            <a:off x="595299" y="631200"/>
            <a:ext cx="11087400" cy="942600"/>
          </a:xfrm>
          <a:prstGeom prst="rect">
            <a:avLst/>
          </a:prstGeom>
          <a:noFill/>
          <a:ln>
            <a:noFill/>
          </a:ln>
        </p:spPr>
        <p:txBody>
          <a:bodyPr anchorCtr="0" anchor="ctr" bIns="45700" lIns="91425" spcFirstLastPara="1" rIns="91425" wrap="square" tIns="45700">
            <a:normAutofit fontScale="47500" lnSpcReduction="20000"/>
          </a:bodyPr>
          <a:lstStyle/>
          <a:p>
            <a:pPr indent="0" lvl="0" marL="0" rtl="0" algn="ctr">
              <a:lnSpc>
                <a:spcPct val="90000"/>
              </a:lnSpc>
              <a:spcBef>
                <a:spcPts val="0"/>
              </a:spcBef>
              <a:spcAft>
                <a:spcPts val="0"/>
              </a:spcAft>
              <a:buClr>
                <a:schemeClr val="dk1"/>
              </a:buClr>
              <a:buSzPct val="47706"/>
              <a:buFont typeface="Tahoma"/>
              <a:buNone/>
            </a:pPr>
            <a:r>
              <a:rPr lang="fr-CA" sz="10900">
                <a:solidFill>
                  <a:schemeClr val="dk1"/>
                </a:solidFill>
                <a:latin typeface="Tahoma"/>
                <a:ea typeface="Tahoma"/>
                <a:cs typeface="Tahoma"/>
                <a:sym typeface="Tahoma"/>
              </a:rPr>
              <a:t>Which one doesn’t belong!</a:t>
            </a:r>
            <a:endParaRPr sz="10900">
              <a:solidFill>
                <a:schemeClr val="dk1"/>
              </a:solidFill>
              <a:latin typeface="Tahoma"/>
              <a:ea typeface="Tahoma"/>
              <a:cs typeface="Tahoma"/>
              <a:sym typeface="Tahoma"/>
            </a:endParaRPr>
          </a:p>
          <a:p>
            <a:pPr indent="0" lvl="0" marL="0" marR="0" rtl="0" algn="ctr">
              <a:lnSpc>
                <a:spcPct val="90000"/>
              </a:lnSpc>
              <a:spcBef>
                <a:spcPts val="0"/>
              </a:spcBef>
              <a:spcAft>
                <a:spcPts val="0"/>
              </a:spcAft>
              <a:buClr>
                <a:schemeClr val="dk1"/>
              </a:buClr>
              <a:buSzPct val="100000"/>
              <a:buFont typeface="Tahoma"/>
              <a:buNone/>
            </a:pPr>
            <a:r>
              <a:t/>
            </a:r>
            <a:endParaRPr sz="5200">
              <a:solidFill>
                <a:schemeClr val="dk1"/>
              </a:solidFill>
              <a:latin typeface="Tahoma"/>
              <a:ea typeface="Tahoma"/>
              <a:cs typeface="Tahoma"/>
              <a:sym typeface="Tahoma"/>
            </a:endParaRPr>
          </a:p>
        </p:txBody>
      </p:sp>
      <p:sp>
        <p:nvSpPr>
          <p:cNvPr id="159" name="Google Shape;159;p9"/>
          <p:cNvSpPr txBox="1"/>
          <p:nvPr/>
        </p:nvSpPr>
        <p:spPr>
          <a:xfrm>
            <a:off x="657995" y="5202307"/>
            <a:ext cx="31842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fr-CA" sz="2400">
                <a:solidFill>
                  <a:schemeClr val="dk1"/>
                </a:solidFill>
                <a:latin typeface="Tahoma"/>
                <a:ea typeface="Tahoma"/>
                <a:cs typeface="Tahoma"/>
                <a:sym typeface="Tahoma"/>
              </a:rPr>
              <a:t>Climate change</a:t>
            </a:r>
            <a:endParaRPr b="0" i="0" sz="1400" u="none" cap="none" strike="noStrike">
              <a:solidFill>
                <a:srgbClr val="000000"/>
              </a:solidFill>
              <a:latin typeface="Arial"/>
              <a:ea typeface="Arial"/>
              <a:cs typeface="Arial"/>
              <a:sym typeface="Arial"/>
            </a:endParaRPr>
          </a:p>
        </p:txBody>
      </p:sp>
      <p:sp>
        <p:nvSpPr>
          <p:cNvPr id="160" name="Google Shape;160;p9"/>
          <p:cNvSpPr txBox="1"/>
          <p:nvPr/>
        </p:nvSpPr>
        <p:spPr>
          <a:xfrm>
            <a:off x="8276690" y="5278054"/>
            <a:ext cx="31842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fr-CA" sz="2400">
                <a:solidFill>
                  <a:schemeClr val="dk1"/>
                </a:solidFill>
                <a:latin typeface="Tahoma"/>
                <a:ea typeface="Tahoma"/>
                <a:cs typeface="Tahoma"/>
                <a:sym typeface="Tahoma"/>
              </a:rPr>
              <a:t>Ice fishing</a:t>
            </a:r>
            <a:endParaRPr b="0" i="0" sz="1400" u="none" cap="none" strike="noStrike">
              <a:solidFill>
                <a:srgbClr val="000000"/>
              </a:solidFill>
              <a:latin typeface="Arial"/>
              <a:ea typeface="Arial"/>
              <a:cs typeface="Arial"/>
              <a:sym typeface="Arial"/>
            </a:endParaRPr>
          </a:p>
        </p:txBody>
      </p:sp>
      <p:sp>
        <p:nvSpPr>
          <p:cNvPr id="161" name="Google Shape;161;p9"/>
          <p:cNvSpPr txBox="1"/>
          <p:nvPr/>
        </p:nvSpPr>
        <p:spPr>
          <a:xfrm>
            <a:off x="4403738" y="5202291"/>
            <a:ext cx="33114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fr-CA" sz="2400">
                <a:solidFill>
                  <a:schemeClr val="dk1"/>
                </a:solidFill>
                <a:latin typeface="Tahoma"/>
                <a:ea typeface="Tahoma"/>
                <a:cs typeface="Tahoma"/>
                <a:sym typeface="Tahoma"/>
              </a:rPr>
              <a:t>Storm</a:t>
            </a:r>
            <a:endParaRPr b="0" i="0" sz="1400" u="none" cap="none" strike="noStrike">
              <a:solidFill>
                <a:srgbClr val="000000"/>
              </a:solidFill>
              <a:latin typeface="Arial"/>
              <a:ea typeface="Arial"/>
              <a:cs typeface="Arial"/>
              <a:sym typeface="Arial"/>
            </a:endParaRPr>
          </a:p>
        </p:txBody>
      </p:sp>
      <p:pic>
        <p:nvPicPr>
          <p:cNvPr descr="A large storm over the earth&#10;&#10;Description automatically generated" id="162" name="Google Shape;162;p9"/>
          <p:cNvPicPr preferRelativeResize="0"/>
          <p:nvPr/>
        </p:nvPicPr>
        <p:blipFill rotWithShape="1">
          <a:blip r:embed="rId5">
            <a:alphaModFix/>
          </a:blip>
          <a:srcRect b="0" l="0" r="0" t="0"/>
          <a:stretch/>
        </p:blipFill>
        <p:spPr>
          <a:xfrm>
            <a:off x="4329449" y="2019080"/>
            <a:ext cx="3537345" cy="281369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2023-07-26T00:31:01Z</dcterms:created>
  <dc:creator>ivar alberto</dc:creator>
</cp:coreProperties>
</file>