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Tahoma"/>
      <p:regular r:id="rId16"/>
      <p:bold r:id="rId17"/>
    </p:embeddedFont>
    <p:embeddedFont>
      <p:font typeface="Helvetica Neue"/>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37">
          <p15:clr>
            <a:srgbClr val="A4A3A4"/>
          </p15:clr>
        </p15:guide>
        <p15:guide id="2" pos="3817">
          <p15:clr>
            <a:srgbClr val="A4A3A4"/>
          </p15:clr>
        </p15:guide>
      </p15:sldGuideLst>
    </p:ext>
    <p:ext uri="GoogleSlidesCustomDataVersion2">
      <go:slidesCustomData xmlns:go="http://customooxmlschemas.google.com/" r:id="rId22" roundtripDataSignature="AMtx7mhorTu3EbhF5wxzlx89cccRtoOP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37" orient="horz"/>
        <p:guide pos="3817"/>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italic.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HelveticaNeue-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Tahoma-bold.fntdata"/><Relationship Id="rId16" Type="http://schemas.openxmlformats.org/officeDocument/2006/relationships/font" Target="fonts/Tahoma-regular.fntdata"/><Relationship Id="rId5" Type="http://schemas.openxmlformats.org/officeDocument/2006/relationships/notesMaster" Target="notesMasters/notesMaster1.xml"/><Relationship Id="rId19" Type="http://schemas.openxmlformats.org/officeDocument/2006/relationships/font" Target="fonts/HelveticaNeue-bold.fntdata"/><Relationship Id="rId6" Type="http://schemas.openxmlformats.org/officeDocument/2006/relationships/slide" Target="slides/slide1.xml"/><Relationship Id="rId18" Type="http://schemas.openxmlformats.org/officeDocument/2006/relationships/font" Target="fonts/HelveticaNeue-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ecyc-quebec.gouv.qc.ca/citoyens/mieux-consommer/zone-jeunesse/ca-va-ou/"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fr-CA"/>
              <a:t>Le plastique est de plus en plus présent dans les eaux du Saint-Laurent et sur ses plages. Mais comment il se retrouve à cet endroit ? Quel impact y a-t-il sur les espèces du Saint-Laurent? Qu’est-ce qu’on peut faire face à cette problématique ?</a:t>
            </a:r>
            <a:endParaRPr/>
          </a:p>
          <a:p>
            <a:pPr indent="0" lvl="0" marL="0" rtl="0" algn="l">
              <a:spcBef>
                <a:spcPts val="0"/>
              </a:spcBef>
              <a:spcAft>
                <a:spcPts val="0"/>
              </a:spcAft>
              <a:buClr>
                <a:schemeClr val="dk1"/>
              </a:buClr>
              <a:buSzPts val="1400"/>
              <a:buFont typeface="Arial"/>
              <a:buNone/>
            </a:pPr>
            <a:r>
              <a:rPr lang="fr-CA"/>
              <a:t>Ce sont à ces questions que nous allons répondre aujourd’hui!</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Helvetica Neue"/>
              <a:buNone/>
            </a:pPr>
            <a:r>
              <a:rPr b="1" lang="fr-CA" sz="1800" u="sng" strike="noStrike">
                <a:solidFill>
                  <a:srgbClr val="000000"/>
                </a:solidFill>
                <a:latin typeface="Helvetica Neue"/>
                <a:ea typeface="Helvetica Neue"/>
                <a:cs typeface="Helvetica Neue"/>
                <a:sym typeface="Helvetica Neue"/>
              </a:rPr>
              <a:t>Partie 4</a:t>
            </a:r>
            <a:r>
              <a:rPr lang="fr-CA" sz="1800" u="sng" strike="noStrike">
                <a:solidFill>
                  <a:srgbClr val="000000"/>
                </a:solidFill>
                <a:latin typeface="Helvetica Neue"/>
                <a:ea typeface="Helvetica Neue"/>
                <a:cs typeface="Helvetica Neue"/>
                <a:sym typeface="Helvetica Neue"/>
              </a:rPr>
              <a:t> </a:t>
            </a:r>
            <a:r>
              <a:rPr b="1" lang="fr-CA" sz="1800" u="sng" strike="noStrike">
                <a:solidFill>
                  <a:srgbClr val="000000"/>
                </a:solidFill>
                <a:latin typeface="Helvetica Neue"/>
                <a:ea typeface="Helvetica Neue"/>
                <a:cs typeface="Helvetica Neue"/>
                <a:sym typeface="Helvetica Neue"/>
              </a:rPr>
              <a:t>: Activité de ramassage</a:t>
            </a:r>
            <a:endParaRPr/>
          </a:p>
          <a:p>
            <a:pPr indent="0" lvl="0" marL="0" rtl="0" algn="l">
              <a:lnSpc>
                <a:spcPct val="100000"/>
              </a:lnSpc>
              <a:spcBef>
                <a:spcPts val="0"/>
              </a:spcBef>
              <a:spcAft>
                <a:spcPts val="0"/>
              </a:spcAft>
              <a:buSzPts val="1400"/>
              <a:buNone/>
            </a:pPr>
            <a:r>
              <a:rPr lang="fr-CA"/>
              <a:t>Trie tes déchets!</a:t>
            </a:r>
            <a:endParaRPr/>
          </a:p>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100"/>
              <a:buFont typeface="Arial"/>
              <a:buNone/>
            </a:pPr>
            <a:r>
              <a:rPr lang="fr-CA" u="sng"/>
              <a:t>Version du jeu à l’extérieur :</a:t>
            </a:r>
            <a:r>
              <a:rPr lang="fr-CA"/>
              <a:t> la classe va être séparée en 3 ou 4 équipes. Chaque équipe aura un ensemble de déchets ainsi que quatre bacs pour bien séparer les déchets. Les équipes doivent amener les déchets de leurs poubelles vers les bons bacs. Il y a une possibilité de les faire courir en dispersant les bacs dans la cour d’école par exemple. </a:t>
            </a:r>
            <a:endParaRPr/>
          </a:p>
          <a:p>
            <a:pPr indent="0" lvl="0" marL="0" rtl="0" algn="l">
              <a:spcBef>
                <a:spcPts val="0"/>
              </a:spcBef>
              <a:spcAft>
                <a:spcPts val="0"/>
              </a:spcAft>
              <a:buSzPts val="1100"/>
              <a:buNone/>
            </a:pPr>
            <a:r>
              <a:rPr lang="fr-CA" u="sng"/>
              <a:t>Version du jeu à l’intérieur :</a:t>
            </a:r>
            <a:r>
              <a:rPr lang="fr-CA"/>
              <a:t> Une autre option serait de coller les 4 images de bac au tableau et de séparer le groupe en deux.  Chaque groupe pourra s’inventer un nom d’équipe. Vous pouvez montrer un déchet/équipe à tour de rôle, laissez leur un temps de concertation et ensuite, un volontaire se lève pour coller l’image à la bonne place. Cette façon de faire permet de corriger en grand groupe au fur et à mesure.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SzPts val="1100"/>
              <a:buNone/>
            </a:pPr>
            <a:r>
              <a:rPr lang="fr-CA"/>
              <a:t>L’équipe qui trie le mieux leurs déchets gagne et des points supplémentaires pourraient être attribués pour la proposition d’une façon de réutiliser l’objet au lieu de le jeter. </a:t>
            </a:r>
            <a:endParaRPr/>
          </a:p>
          <a:p>
            <a:pPr indent="0" lvl="0" marL="0" rtl="0" algn="l">
              <a:spcBef>
                <a:spcPts val="0"/>
              </a:spcBef>
              <a:spcAft>
                <a:spcPts val="0"/>
              </a:spcAft>
              <a:buSzPts val="1100"/>
              <a:buNone/>
            </a:pPr>
            <a:r>
              <a:rPr lang="fr-CA"/>
              <a:t> </a:t>
            </a:r>
            <a:endParaRPr/>
          </a:p>
          <a:p>
            <a:pPr indent="0" lvl="0" marL="0" rtl="0" algn="l">
              <a:spcBef>
                <a:spcPts val="0"/>
              </a:spcBef>
              <a:spcAft>
                <a:spcPts val="0"/>
              </a:spcAft>
              <a:buClr>
                <a:schemeClr val="dk1"/>
              </a:buClr>
              <a:buSzPts val="1100"/>
              <a:buFont typeface="Arial"/>
              <a:buNone/>
            </a:pPr>
            <a:r>
              <a:rPr lang="fr-CA"/>
              <a:t>Une feuille réponse est aussi disponible dans le matériel.  À noter que les données sont en fonction de la municipalité de Carleton-sur-Mer. Certains déchets peuvent se retrouver dans d’autres destinations selon les municipalités. Consulter l’application Ça va où? de Recyc-Québec (</a:t>
            </a:r>
            <a:r>
              <a:rPr lang="fr-CA" u="sng">
                <a:solidFill>
                  <a:srgbClr val="1155CC"/>
                </a:solidFill>
                <a:hlinkClick r:id="rId2">
                  <a:extLst>
                    <a:ext uri="{A12FA001-AC4F-418D-AE19-62706E023703}">
                      <ahyp:hlinkClr val="tx"/>
                    </a:ext>
                  </a:extLst>
                </a:hlinkClick>
              </a:rPr>
              <a:t>Ça va où ce truc? - RECYC-QUÉBEC (gouv.qc.ca)</a:t>
            </a:r>
            <a:r>
              <a:rPr lang="fr-CA"/>
              <a:t>) pour trouver les données de votre municipalité.</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CA">
                <a:extLst>
                  <a:ext uri="http://customooxmlschemas.google.com/">
                    <go:slidesCustomData xmlns:go="http://customooxmlschemas.google.com/" textRoundtripDataId="0"/>
                  </a:ext>
                </a:extLst>
              </a:rPr>
              <a:t>*S’assurer de corriger et expliquer à chaque déchet trouvé au mauvais bac*</a:t>
            </a:r>
            <a:endParaRPr/>
          </a:p>
          <a:p>
            <a:pPr indent="0" lvl="0" marL="0" rtl="0" algn="l">
              <a:lnSpc>
                <a:spcPct val="100000"/>
              </a:lnSpc>
              <a:spcBef>
                <a:spcPts val="0"/>
              </a:spcBef>
              <a:spcAft>
                <a:spcPts val="0"/>
              </a:spcAft>
              <a:buSzPts val="1400"/>
              <a:buNone/>
            </a:pPr>
            <a:r>
              <a:rPr lang="fr-CA"/>
              <a:t>*S’assurer que le matériel est distribué et les équipes formées avant de sortir de la classe*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CA"/>
              <a:t>Terminer avec une réflexion en groupe sur comment réutiliser tel ou tel déchet au lieu de le jeter.</a:t>
            </a:r>
            <a:endParaRPr/>
          </a:p>
        </p:txBody>
      </p:sp>
      <p:sp>
        <p:nvSpPr>
          <p:cNvPr id="179" name="Google Shape;17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b="1" lang="fr-CA" sz="1800" u="sng">
                <a:latin typeface="Helvetica Neue"/>
                <a:ea typeface="Helvetica Neue"/>
                <a:cs typeface="Helvetica Neue"/>
                <a:sym typeface="Helvetica Neue"/>
              </a:rPr>
              <a:t>Partie 1 : </a:t>
            </a:r>
            <a:r>
              <a:rPr b="1" lang="fr-CA" sz="1800" u="sng"/>
              <a:t>Origines et impacts des déchets et des microplastiques</a:t>
            </a:r>
            <a:endParaRPr b="1" sz="1800">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Helvetica Neue"/>
              <a:buNone/>
            </a:pPr>
            <a:r>
              <a:rPr b="1" lang="fr-CA" sz="1800" u="none" strike="noStrike">
                <a:latin typeface="Times New Roman"/>
                <a:ea typeface="Times New Roman"/>
                <a:cs typeface="Times New Roman"/>
                <a:sym typeface="Times New Roman"/>
              </a:rPr>
              <a:t>Début du parcours</a:t>
            </a:r>
            <a:endParaRPr b="1"/>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lang="fr-CA"/>
              <a:t>À main levée, </a:t>
            </a:r>
            <a:r>
              <a:rPr b="1" lang="fr-CA"/>
              <a:t>qui a déjà observé des déchets sur la plage?</a:t>
            </a:r>
            <a:endParaRPr/>
          </a:p>
          <a:p>
            <a:pPr indent="0" lvl="0" marL="0" rtl="0" algn="l">
              <a:lnSpc>
                <a:spcPct val="100000"/>
              </a:lnSpc>
              <a:spcBef>
                <a:spcPts val="0"/>
              </a:spcBef>
              <a:spcAft>
                <a:spcPts val="0"/>
              </a:spcAft>
              <a:buSzPts val="1400"/>
              <a:buNone/>
            </a:pPr>
            <a:r>
              <a:rPr lang="fr-CA"/>
              <a:t>Malheureusement, il n’est pas rare de croiser des déchets laissés à eux-mêmes dans la nature. Ces déchets peuvent voyager pendant longtemps et parcourir de grandes distances.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fr-CA"/>
              <a:t>Selon vous, qu’est-ce qui fait voyager les déchets? Comment ces déchets se ramassent-ils dans l’environnement?</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lang="fr-CA"/>
              <a:t>Premièrement, t</a:t>
            </a:r>
            <a:r>
              <a:rPr b="0" lang="fr-CA"/>
              <a:t>out le plastique qui </a:t>
            </a:r>
            <a:r>
              <a:rPr lang="fr-CA"/>
              <a:t>se retrouve</a:t>
            </a:r>
            <a:r>
              <a:rPr b="0" lang="fr-CA"/>
              <a:t> dans les océans doit d’abord être produit.</a:t>
            </a:r>
            <a:endParaRPr/>
          </a:p>
          <a:p>
            <a:pPr indent="0" lvl="0" marL="0" rtl="0" algn="l">
              <a:lnSpc>
                <a:spcPct val="100000"/>
              </a:lnSpc>
              <a:spcBef>
                <a:spcPts val="0"/>
              </a:spcBef>
              <a:spcAft>
                <a:spcPts val="0"/>
              </a:spcAft>
              <a:buSzPts val="1400"/>
              <a:buNone/>
            </a:pPr>
            <a:r>
              <a:rPr lang="fr-CA"/>
              <a:t>Ensuite, a</a:t>
            </a:r>
            <a:r>
              <a:rPr b="0" lang="fr-CA"/>
              <a:t>près la production d’un produit, il arrive chez nous! </a:t>
            </a:r>
            <a:r>
              <a:rPr lang="fr-CA"/>
              <a:t>O</a:t>
            </a:r>
            <a:r>
              <a:rPr b="0" lang="fr-CA"/>
              <a:t>n </a:t>
            </a:r>
            <a:r>
              <a:rPr lang="fr-CA"/>
              <a:t>l’utilise qu’un bref moment</a:t>
            </a:r>
            <a:r>
              <a:rPr b="0" lang="fr-CA"/>
              <a:t>, après c’est le vrai voyage qui commence. C</a:t>
            </a:r>
            <a:r>
              <a:rPr lang="fr-CA"/>
              <a:t>’est pour cela qu’il est important de réduire notre consommation de plastique à la source!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lang="fr-CA"/>
              <a:t>Allons explorer le </a:t>
            </a:r>
            <a:r>
              <a:rPr lang="fr-CA"/>
              <a:t>parcours</a:t>
            </a:r>
            <a:r>
              <a:rPr b="0" lang="fr-CA"/>
              <a:t> de nos déchets une fois qu’ils se sont ramassés dans l’environnement</a:t>
            </a:r>
            <a:r>
              <a:rPr lang="fr-CA"/>
              <a: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94" name="Google Shape;9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Le vent, la pluie et le ruissellement sont les principaux phénomènes qui déplacent ces objets. Ainsi, ces derniers peuvent se retrouver au dépotoir, se faire prendre dans un courant de vent, se ramasser dans un cours d’eau pour ensuite se faire emporter dans le fleuve et éventuellement dans l’océan. </a:t>
            </a:r>
            <a:endParaRPr/>
          </a:p>
          <a:p>
            <a:pPr indent="0" lvl="0" marL="0" rtl="0" algn="l">
              <a:lnSpc>
                <a:spcPct val="100000"/>
              </a:lnSpc>
              <a:spcBef>
                <a:spcPts val="0"/>
              </a:spcBef>
              <a:spcAft>
                <a:spcPts val="0"/>
              </a:spcAft>
              <a:buSzPts val="1400"/>
              <a:buNone/>
            </a:pPr>
            <a:r>
              <a:rPr lang="fr-CA"/>
              <a:t>Vu la taille et la forme si variée des déchets, certains vont persister longtemps dans l’environnement tandis que d’autres vont se désintégrer tranquillement libérant ainsi des microplastiques dans l’eau. </a:t>
            </a:r>
            <a:endParaRPr/>
          </a:p>
          <a:p>
            <a:pPr indent="0" lvl="0" marL="0" rtl="0" algn="l">
              <a:lnSpc>
                <a:spcPct val="100000"/>
              </a:lnSpc>
              <a:spcBef>
                <a:spcPts val="0"/>
              </a:spcBef>
              <a:spcAft>
                <a:spcPts val="0"/>
              </a:spcAft>
              <a:buSzPts val="1400"/>
              <a:buNone/>
            </a:pPr>
            <a:r>
              <a:rPr b="1" lang="fr-CA"/>
              <a:t>Qui a déjà entendu le mot microplastique ? Savez-vous c’est quoi ? À quoi cela vous fait penser ? Qu’avez-vous retenu de la BD sur le sujet des déchets plastiques ?</a:t>
            </a:r>
            <a:endParaRPr/>
          </a:p>
          <a:p>
            <a:pPr indent="0" lvl="0" marL="0" rtl="0" algn="l">
              <a:spcBef>
                <a:spcPts val="0"/>
              </a:spcBef>
              <a:spcAft>
                <a:spcPts val="0"/>
              </a:spcAft>
              <a:buClr>
                <a:schemeClr val="dk1"/>
              </a:buClr>
              <a:buSzPts val="1400"/>
              <a:buFont typeface="Arial"/>
              <a:buNone/>
            </a:pPr>
            <a:r>
              <a:rPr lang="fr-CA"/>
              <a:t>*Noter les hypothèses des étudiant.e.s*</a:t>
            </a:r>
            <a:endParaRPr/>
          </a:p>
          <a:p>
            <a:pPr indent="0" lvl="0" marL="0" rtl="0" algn="l">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rPr lang="fr-CA"/>
              <a:t>Les microplastiques peuvent se ramasser directement dans l’océan en passant par les égouts. Nos linges ou nos produits cosmétiques ont des microplastiques qui se faufilent dans nos tuyaux, par le lavabo lorsqu’on prend une douche ou par la sortie de notre laveuse après une brassée de lavage. Cette eau libérée par nos maisons, transporte plusieurs substances dont des microplastiques trop petits pour </a:t>
            </a:r>
            <a:r>
              <a:rPr lang="fr-CA"/>
              <a:t>nos systèmes de traitement des eaux </a:t>
            </a:r>
            <a:r>
              <a:rPr lang="fr-CA"/>
              <a:t>et se retrouvent donc éventuellement dans le fleuve St-Laurent. </a:t>
            </a:r>
            <a:endParaRPr/>
          </a:p>
          <a:p>
            <a:pPr indent="0" lvl="0" marL="0" rtl="0" algn="l">
              <a:spcBef>
                <a:spcPts val="0"/>
              </a:spcBef>
              <a:spcAft>
                <a:spcPts val="0"/>
              </a:spcAft>
              <a:buSzPts val="1400"/>
              <a:buNone/>
            </a:pPr>
            <a:r>
              <a:t/>
            </a:r>
            <a:endParaRPr/>
          </a:p>
          <a:p>
            <a:pPr indent="0" lvl="0" marL="0" rtl="0" algn="l">
              <a:spcBef>
                <a:spcPts val="0"/>
              </a:spcBef>
              <a:spcAft>
                <a:spcPts val="0"/>
              </a:spcAft>
              <a:buClr>
                <a:schemeClr val="dk1"/>
              </a:buClr>
              <a:buSzPts val="1400"/>
              <a:buFont typeface="Arial"/>
              <a:buNone/>
            </a:pPr>
            <a:r>
              <a:rPr lang="fr-CA"/>
              <a:t>*À titre informatif, l</a:t>
            </a:r>
            <a:r>
              <a:rPr lang="fr-CA"/>
              <a:t>es microplastiques proviennent de plusieurs sources, principalement des tissus synthétiques (35%), des pneus (28%), de la peinture pour les bateaux (11%) et des articles de toilette avec des microbilles de plastiques (2%). Ce sont des petits morceaux de plastique qui passent inaperçu à nos yeux, mais qui se faufilent au travers la chaîne alimentaire. On va y revenir. </a:t>
            </a:r>
            <a:endParaRPr/>
          </a:p>
        </p:txBody>
      </p:sp>
      <p:sp>
        <p:nvSpPr>
          <p:cNvPr id="111" name="Google Shape;11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Une fois rendus dans les océans, les déchets vont se déplacer à travers la colonne d’eau. On va retrouver deux types de plastiques :</a:t>
            </a:r>
            <a:endParaRPr/>
          </a:p>
          <a:p>
            <a:pPr indent="0" lvl="0" marL="0" rtl="0" algn="l">
              <a:lnSpc>
                <a:spcPct val="100000"/>
              </a:lnSpc>
              <a:spcBef>
                <a:spcPts val="0"/>
              </a:spcBef>
              <a:spcAft>
                <a:spcPts val="0"/>
              </a:spcAft>
              <a:buSzPts val="1400"/>
              <a:buNone/>
            </a:pPr>
            <a:r>
              <a:t/>
            </a:r>
            <a:endParaRPr/>
          </a:p>
          <a:p>
            <a:pPr indent="-171450" lvl="0" marL="171450" marR="0" rtl="0" algn="l">
              <a:lnSpc>
                <a:spcPct val="100000"/>
              </a:lnSpc>
              <a:spcBef>
                <a:spcPts val="0"/>
              </a:spcBef>
              <a:spcAft>
                <a:spcPts val="0"/>
              </a:spcAft>
              <a:buClr>
                <a:srgbClr val="000000"/>
              </a:buClr>
              <a:buSzPts val="1400"/>
              <a:buFont typeface="Arial"/>
              <a:buChar char="•"/>
            </a:pPr>
            <a:r>
              <a:rPr lang="fr-CA"/>
              <a:t>Certains plastiques qui sont très denses ou qui se font coloniser par des algues, des anémones ou des crustacés, vont finir par couler dans le fond. Ils peuvent y rester pendant des centaines d’années enfouis dans les sédiments. </a:t>
            </a:r>
            <a:endParaRPr/>
          </a:p>
          <a:p>
            <a:pPr indent="-171450" lvl="0" marL="171450" marR="0" rtl="0" algn="l">
              <a:lnSpc>
                <a:spcPct val="100000"/>
              </a:lnSpc>
              <a:spcBef>
                <a:spcPts val="0"/>
              </a:spcBef>
              <a:spcAft>
                <a:spcPts val="0"/>
              </a:spcAft>
              <a:buClr>
                <a:srgbClr val="000000"/>
              </a:buClr>
              <a:buSzPts val="1400"/>
              <a:buFont typeface="Arial"/>
              <a:buChar char="•"/>
            </a:pPr>
            <a:r>
              <a:rPr lang="fr-CA"/>
              <a:t>Avant d’être enfouis, la plupart du plastique va flotter à la dérive porté par les courants marins et les vagues. Ils peuvent emprunter plusieurs voies avant de finir sur nos plages ou en haute mer. Pendant ce temps, la friction avec l’eau et les sédiments, la lumière et les changements de température vont dégrader le plastique en très fines particules…</a:t>
            </a:r>
            <a:endParaRPr/>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119" name="Google Shape;11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CA"/>
              <a:t>Pourquoi c’est dangereux des microplastiques?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CA"/>
              <a:t>Le brassage continuel des déchets brise ces derniers en très petits morceaux que l’on va appeler des microplastiques et même des nanoplastiques (encore plus petits!). </a:t>
            </a:r>
            <a:endParaRPr/>
          </a:p>
          <a:p>
            <a:pPr indent="0" lvl="0" marL="0" rtl="0" algn="l">
              <a:lnSpc>
                <a:spcPct val="100000"/>
              </a:lnSpc>
              <a:spcBef>
                <a:spcPts val="0"/>
              </a:spcBef>
              <a:spcAft>
                <a:spcPts val="0"/>
              </a:spcAft>
              <a:buSzPts val="1400"/>
              <a:buNone/>
            </a:pPr>
            <a:r>
              <a:rPr lang="fr-CA"/>
              <a:t>Ici, on voit des exemples de microplastique récupéré au fond de l’océan Pacifique. Remarquez comment ils sont minces et ont des formes variées. Cela cause un problème sérieux parce que ces morceaux vont se retrouver dans la </a:t>
            </a:r>
            <a:r>
              <a:rPr lang="fr-CA"/>
              <a:t>chaîne</a:t>
            </a:r>
            <a:r>
              <a:rPr lang="fr-CA"/>
              <a:t> alimentaire. </a:t>
            </a:r>
            <a:endParaRPr/>
          </a:p>
          <a:p>
            <a:pPr indent="0" lvl="0" marL="0" marR="0" rtl="0" algn="just">
              <a:spcBef>
                <a:spcPts val="600"/>
              </a:spcBef>
              <a:spcAft>
                <a:spcPts val="0"/>
              </a:spcAft>
              <a:buClr>
                <a:schemeClr val="dk1"/>
              </a:buClr>
              <a:buSzPts val="1100"/>
              <a:buFont typeface="Arial"/>
              <a:buNone/>
            </a:pPr>
            <a:r>
              <a:rPr lang="fr-CA"/>
              <a:t>C</a:t>
            </a:r>
            <a:r>
              <a:rPr lang="fr-CA"/>
              <a:t>’est avec ces informations que nous pouvons mieux cibler nos efforts pour régler la problématique.</a:t>
            </a:r>
            <a:endParaRPr/>
          </a:p>
          <a:p>
            <a:pPr indent="0" lvl="0" marL="0" rtl="0" algn="l">
              <a:lnSpc>
                <a:spcPct val="100000"/>
              </a:lnSpc>
              <a:spcBef>
                <a:spcPts val="60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rgbClr val="000000"/>
              </a:buClr>
              <a:buSzPts val="1400"/>
              <a:buFont typeface="Arial"/>
              <a:buNone/>
            </a:pPr>
            <a:r>
              <a:rPr i="0" lang="fr-CA">
                <a:solidFill>
                  <a:srgbClr val="222222"/>
                </a:solidFill>
              </a:rPr>
              <a:t>(2) Brandon, J. A., Jones, W., &amp; Ohman, M. D. (2019). Multidecadal increase in plastic particles in coastal ocean sediments. </a:t>
            </a:r>
            <a:r>
              <a:rPr i="1" lang="fr-CA">
                <a:solidFill>
                  <a:srgbClr val="222222"/>
                </a:solidFill>
              </a:rPr>
              <a:t>Science advances</a:t>
            </a:r>
            <a:r>
              <a:rPr i="0" lang="fr-CA">
                <a:solidFill>
                  <a:srgbClr val="222222"/>
                </a:solidFill>
              </a:rPr>
              <a:t>, </a:t>
            </a:r>
            <a:r>
              <a:rPr i="1" lang="fr-CA">
                <a:solidFill>
                  <a:srgbClr val="222222"/>
                </a:solidFill>
              </a:rPr>
              <a:t>5</a:t>
            </a:r>
            <a:r>
              <a:rPr i="0" lang="fr-CA">
                <a:solidFill>
                  <a:srgbClr val="222222"/>
                </a:solidFill>
              </a:rPr>
              <a:t>(9), eaax0587.</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29" name="Google Shape;12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fr-CA"/>
              <a:t>Les microplastiques vont ressembler à du plancton, au point que les petits poissons vont se méprendre et en consommer au lieu de manger leur nourriture habituelle (du zooplancton). Le zooplancton est à la base de la chaîne alimentaire, cela veut dire qu’ils vont servir de garde-manger pour plusieurs autres espèces. Les petits poissons ayant mangé du “faux zooplancton” vont se faire manger à leur tour par de plus gros poissons ou par des mammifères marins et ainsi de suite. On comprend maintenant comment le plastique s’accumule dans la chaîne alimentaire. Ainsi, les microplastiques vont se retrouver un peu partout dans la faune marine et même terrestre. Car oui, les oiseaux marins mangent aussi du poisson!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0" lvl="0" marL="0" rtl="0" algn="l">
              <a:spcBef>
                <a:spcPts val="0"/>
              </a:spcBef>
              <a:spcAft>
                <a:spcPts val="0"/>
              </a:spcAft>
              <a:buClr>
                <a:schemeClr val="dk1"/>
              </a:buClr>
              <a:buSzPts val="1400"/>
              <a:buFont typeface="Arial"/>
              <a:buNone/>
            </a:pPr>
            <a:r>
              <a:rPr lang="fr-CA"/>
              <a:t>Donc, quand on ramasse un déchet sur la plage, on évite qu’il se déplace encore plus loin et qu’il se dégrade en microplastiques. </a:t>
            </a:r>
            <a:endParaRPr/>
          </a:p>
          <a:p>
            <a:pPr indent="0" lvl="0" marL="0" rtl="0" algn="l">
              <a:spcBef>
                <a:spcPts val="0"/>
              </a:spcBef>
              <a:spcAft>
                <a:spcPts val="0"/>
              </a:spcAft>
              <a:buClr>
                <a:schemeClr val="dk1"/>
              </a:buClr>
              <a:buSzPts val="1400"/>
              <a:buFont typeface="Arial"/>
              <a:buNone/>
            </a:pPr>
            <a:r>
              <a:rPr lang="fr-CA"/>
              <a:t>B</a:t>
            </a:r>
            <a:r>
              <a:rPr lang="fr-CA"/>
              <a:t>eaucoup de gens s’attaquent déjà à la pollution des océans. Cela nous amène à parler de ma section préférée, les solutions!</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
        <p:nvSpPr>
          <p:cNvPr id="141" name="Google Shape;141;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fr-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Helvetica Neue"/>
              <a:buNone/>
            </a:pPr>
            <a:r>
              <a:rPr b="1" lang="fr-CA" sz="1800" u="sng" strike="noStrike">
                <a:solidFill>
                  <a:srgbClr val="000000"/>
                </a:solidFill>
                <a:latin typeface="Helvetica Neue"/>
                <a:ea typeface="Helvetica Neue"/>
                <a:cs typeface="Helvetica Neue"/>
                <a:sym typeface="Helvetica Neue"/>
              </a:rPr>
              <a:t>Partie 2 : </a:t>
            </a:r>
            <a:r>
              <a:rPr b="1" lang="fr-CA" sz="1800" u="sng" strike="noStrike">
                <a:latin typeface="Helvetica Neue"/>
                <a:ea typeface="Helvetica Neue"/>
                <a:cs typeface="Helvetica Neue"/>
                <a:sym typeface="Helvetica Neue"/>
              </a:rPr>
              <a:t>Initiatives inspirantes</a:t>
            </a:r>
            <a:endParaRPr/>
          </a:p>
          <a:p>
            <a:pPr indent="0" lvl="0" marL="0" rtl="0" algn="l">
              <a:lnSpc>
                <a:spcPct val="100000"/>
              </a:lnSpc>
              <a:spcBef>
                <a:spcPts val="0"/>
              </a:spcBef>
              <a:spcAft>
                <a:spcPts val="0"/>
              </a:spcAft>
              <a:buSzPts val="1400"/>
              <a:buNone/>
            </a:pPr>
            <a:r>
              <a:rPr lang="fr-CA"/>
              <a:t>Ce problème des déchets n’est pas nouveau. Il y a déjà plusieurs organismes qui travaillent fort pour enlever les plastiques des océans.</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Calibri"/>
              <a:buNone/>
            </a:pPr>
            <a:r>
              <a:rPr b="1" lang="fr-CA"/>
              <a:t>Hoola One: </a:t>
            </a:r>
            <a:endParaRPr/>
          </a:p>
          <a:p>
            <a:pPr indent="0" lvl="0" marL="0" marR="0" rtl="0" algn="l">
              <a:lnSpc>
                <a:spcPct val="100000"/>
              </a:lnSpc>
              <a:spcBef>
                <a:spcPts val="0"/>
              </a:spcBef>
              <a:spcAft>
                <a:spcPts val="0"/>
              </a:spcAft>
              <a:buClr>
                <a:schemeClr val="dk1"/>
              </a:buClr>
              <a:buSzPts val="1200"/>
              <a:buFont typeface="Calibri"/>
              <a:buNone/>
            </a:pPr>
            <a:r>
              <a:rPr b="0" lang="fr-CA"/>
              <a:t>Ce drôle d’aspirateur est capable de débarrasser les plages des microplastiques. En fait, ça sépare les grains de sable des déchets par décantation, </a:t>
            </a:r>
            <a:r>
              <a:rPr lang="fr-CA"/>
              <a:t>c’est-à-dire </a:t>
            </a:r>
            <a:r>
              <a:rPr b="0" lang="fr-CA"/>
              <a:t>en laissant couler vers le fond le</a:t>
            </a:r>
            <a:r>
              <a:rPr lang="fr-CA"/>
              <a:t> sable et les </a:t>
            </a:r>
            <a:r>
              <a:rPr b="0" lang="fr-CA"/>
              <a:t>déchets plastiques flott</a:t>
            </a:r>
            <a:r>
              <a:rPr lang="fr-CA"/>
              <a:t>a</a:t>
            </a:r>
            <a:r>
              <a:rPr b="0" lang="fr-CA"/>
              <a:t>nt à la surface de l</a:t>
            </a:r>
            <a:r>
              <a:rPr lang="fr-CA"/>
              <a:t>’eau</a:t>
            </a:r>
            <a:r>
              <a:rPr b="0" lang="fr-CA"/>
              <a:t>. Ainsi, ils sont capables de débarrasser des déchets aussi petits qu’un demi</a:t>
            </a:r>
            <a:r>
              <a:rPr lang="fr-CA"/>
              <a:t>-</a:t>
            </a:r>
            <a:r>
              <a:rPr b="0" lang="fr-CA"/>
              <a:t>millimètre. Cette machine a été développée par un groupe d</a:t>
            </a:r>
            <a:r>
              <a:rPr lang="fr-CA"/>
              <a:t>’étudiants de</a:t>
            </a:r>
            <a:r>
              <a:rPr b="0" lang="fr-CA"/>
              <a:t> l’Université de Sherbrooke et a été testé en mars 2019 avec l’organisme Hawai Wildligfe Fund à Kamilo Hawai.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fr-CA"/>
              <a:t>Mission</a:t>
            </a:r>
            <a:r>
              <a:rPr b="1" lang="fr-CA"/>
              <a:t> 1000 tonnes</a:t>
            </a:r>
            <a:endParaRPr/>
          </a:p>
          <a:p>
            <a:pPr indent="0" lvl="0" marL="0" rtl="0" algn="l">
              <a:lnSpc>
                <a:spcPct val="100000"/>
              </a:lnSpc>
              <a:spcBef>
                <a:spcPts val="0"/>
              </a:spcBef>
              <a:spcAft>
                <a:spcPts val="0"/>
              </a:spcAft>
              <a:buSzPts val="1400"/>
              <a:buNone/>
            </a:pPr>
            <a:r>
              <a:rPr lang="fr-CA"/>
              <a:t>C’est une initiative québécoise qui a comme objectif de ramasser 1000 tonnes de déchets plastiques des océans et des cours d’eau partout sur la planète. Bien que les gens d’autres pays puissent participer en envoyant les résultats de leur nettoyage à l’organisme, les </a:t>
            </a:r>
            <a:r>
              <a:rPr lang="fr-CA"/>
              <a:t>événements</a:t>
            </a:r>
            <a:r>
              <a:rPr lang="fr-CA"/>
              <a:t> de nettoyage organisés par l’organisme ont tous lieu au Québec. Ils viennent d’ailleurs parfois en Gaspésie, donc on peut mentionner aux jeunes de </a:t>
            </a:r>
            <a:r>
              <a:rPr lang="fr-CA"/>
              <a:t>rester</a:t>
            </a:r>
            <a:r>
              <a:rPr lang="fr-CA"/>
              <a:t> à l’affût de </a:t>
            </a:r>
            <a:r>
              <a:rPr lang="fr-CA"/>
              <a:t>leur</a:t>
            </a:r>
            <a:r>
              <a:rPr lang="fr-CA"/>
              <a:t> prochain passage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fr-CA"/>
              <a:t>The ocean cleanup</a:t>
            </a:r>
            <a:endParaRPr b="1"/>
          </a:p>
          <a:p>
            <a:pPr indent="0" lvl="0" marL="0" rtl="0" algn="l">
              <a:lnSpc>
                <a:spcPct val="100000"/>
              </a:lnSpc>
              <a:spcBef>
                <a:spcPts val="0"/>
              </a:spcBef>
              <a:spcAft>
                <a:spcPts val="0"/>
              </a:spcAft>
              <a:buSzPts val="1400"/>
              <a:buNone/>
            </a:pPr>
            <a:r>
              <a:rPr lang="fr-CA"/>
              <a:t>Cette organisation d’ingénierie environnementale basée aux Pays-Bas développe des façons d’enlever les déchets plastiques des océans et des rivières. Cette équipe a réussi à faire tester plusieurs prototypes de filets qui concentrent les plastiques de surface des cours d’eau comme dans la photo.</a:t>
            </a:r>
            <a:endParaRPr/>
          </a:p>
          <a:p>
            <a:pPr indent="0" lvl="0" marL="0" rtl="0" algn="l">
              <a:lnSpc>
                <a:spcPct val="100000"/>
              </a:lnSpc>
              <a:spcBef>
                <a:spcPts val="0"/>
              </a:spcBef>
              <a:spcAft>
                <a:spcPts val="0"/>
              </a:spcAft>
              <a:buSzPts val="1400"/>
              <a:buNone/>
            </a:pPr>
            <a:r>
              <a:t/>
            </a:r>
            <a:endParaRPr/>
          </a:p>
        </p:txBody>
      </p:sp>
      <p:sp>
        <p:nvSpPr>
          <p:cNvPr id="149" name="Google Shape;14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Voici la tournée de nettoyage de la mission 1000 tonnes pour l’année 2023. Plusieurs plages au Québec sont nettoyées chaque année par des bénévoles. Cette initiative permet d’arrêter les déchets avant qu’ils se fassent reprendre par l’eau et finissent par libérer encore plus de microplastiques. </a:t>
            </a:r>
            <a:endParaRPr/>
          </a:p>
          <a:p>
            <a:pPr indent="0" lvl="0" marL="0" rtl="0" algn="l">
              <a:lnSpc>
                <a:spcPct val="100000"/>
              </a:lnSpc>
              <a:spcBef>
                <a:spcPts val="0"/>
              </a:spcBef>
              <a:spcAft>
                <a:spcPts val="0"/>
              </a:spcAft>
              <a:buSzPts val="1400"/>
              <a:buNone/>
            </a:pPr>
            <a:r>
              <a:rPr lang="fr-CA"/>
              <a:t>Je vous laisse le lien internet du site. Peut-être qu’il y aura un nettoyage proche de chez vous l’année prochaine. Mieux encore, peut-être que vous pourriez en organiser un!</a:t>
            </a:r>
            <a:endParaRPr/>
          </a:p>
          <a:p>
            <a:pPr indent="0" lvl="0" marL="0" rtl="0" algn="l">
              <a:lnSpc>
                <a:spcPct val="100000"/>
              </a:lnSpc>
              <a:spcBef>
                <a:spcPts val="0"/>
              </a:spcBef>
              <a:spcAft>
                <a:spcPts val="0"/>
              </a:spcAft>
              <a:buSzPts val="1400"/>
              <a:buNone/>
            </a:pPr>
            <a:r>
              <a:rPr lang="fr-CA"/>
              <a:t> </a:t>
            </a:r>
            <a:endParaRPr/>
          </a:p>
          <a:p>
            <a:pPr indent="0" lvl="0" marL="0" rtl="0" algn="l">
              <a:lnSpc>
                <a:spcPct val="100000"/>
              </a:lnSpc>
              <a:spcBef>
                <a:spcPts val="0"/>
              </a:spcBef>
              <a:spcAft>
                <a:spcPts val="0"/>
              </a:spcAft>
              <a:buSzPts val="1400"/>
              <a:buNone/>
            </a:pPr>
            <a:r>
              <a:t/>
            </a:r>
            <a:endParaRPr/>
          </a:p>
        </p:txBody>
      </p:sp>
      <p:sp>
        <p:nvSpPr>
          <p:cNvPr id="162" name="Google Shape;16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CA" sz="1800" u="sng">
                <a:latin typeface="Helvetica Neue"/>
                <a:ea typeface="Helvetica Neue"/>
                <a:cs typeface="Helvetica Neue"/>
                <a:sym typeface="Helvetica Neue"/>
              </a:rPr>
              <a:t>Partie 3: Solutions à l’échelle individuelle</a:t>
            </a:r>
            <a:endParaRPr sz="1800" u="sng">
              <a:latin typeface="Helvetica Neue"/>
              <a:ea typeface="Helvetica Neue"/>
              <a:cs typeface="Helvetica Neue"/>
              <a:sym typeface="Helvetica Neue"/>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CA"/>
              <a:t>Que pouvons-nous faire pour éviter qu’il y ait davantage de déchets qui se rendent dans l’environnement?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CA"/>
              <a:t>Connaissez-vous les 3R?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fr-CA"/>
              <a:t>Réduire</a:t>
            </a:r>
            <a:r>
              <a:rPr lang="fr-CA"/>
              <a:t>: Tout d’abord, </a:t>
            </a:r>
            <a:r>
              <a:rPr b="1" lang="fr-CA"/>
              <a:t>consommer moins permet d’en produire moins à la source!</a:t>
            </a:r>
            <a:r>
              <a:rPr lang="fr-CA"/>
              <a:t> C’est la première chose à faire.</a:t>
            </a:r>
            <a:endParaRPr/>
          </a:p>
          <a:p>
            <a:pPr indent="0" lvl="0" marL="0" rtl="0" algn="l">
              <a:lnSpc>
                <a:spcPct val="100000"/>
              </a:lnSpc>
              <a:spcBef>
                <a:spcPts val="0"/>
              </a:spcBef>
              <a:spcAft>
                <a:spcPts val="0"/>
              </a:spcAft>
              <a:buSzPts val="1400"/>
              <a:buNone/>
            </a:pPr>
            <a:r>
              <a:rPr lang="fr-CA"/>
              <a:t>Le moins qu’on produit de déchets, le moins que ceux-ci risquent de se trouver dans la nature. On peut penser à amener des collations qui ne font pas de déchets, comme des fruits et des légumes, des lunchs préparés à la maison, etc.</a:t>
            </a:r>
            <a:endParaRPr/>
          </a:p>
          <a:p>
            <a:pPr indent="0" lvl="0" marL="0" rtl="0" algn="l">
              <a:lnSpc>
                <a:spcPct val="100000"/>
              </a:lnSpc>
              <a:spcBef>
                <a:spcPts val="0"/>
              </a:spcBef>
              <a:spcAft>
                <a:spcPts val="0"/>
              </a:spcAft>
              <a:buSzPts val="1400"/>
              <a:buNone/>
            </a:pPr>
            <a:r>
              <a:rPr b="1" lang="fr-CA"/>
              <a:t>Réutiliser, </a:t>
            </a:r>
            <a:r>
              <a:rPr b="1" lang="fr-CA"/>
              <a:t>Donner</a:t>
            </a:r>
            <a:r>
              <a:rPr lang="fr-CA"/>
              <a:t> : Que faites-vous avec votre vieux chandail que vous ne mettez plus? On peut le donner à quelqu’un qui en a besoin ou on peut également en faire un linge pour nettoyer les surfaces ou bien une taie d’oreiller. L’objectif de réutiliser nos vieux objets c’est de rallonger leur vie utile et par conséquent, éviter qu’ils se ramassent dans nos océans. </a:t>
            </a:r>
            <a:endParaRPr/>
          </a:p>
          <a:p>
            <a:pPr indent="0" lvl="0" marL="0" rtl="0" algn="l">
              <a:lnSpc>
                <a:spcPct val="100000"/>
              </a:lnSpc>
              <a:spcBef>
                <a:spcPts val="0"/>
              </a:spcBef>
              <a:spcAft>
                <a:spcPts val="0"/>
              </a:spcAft>
              <a:buSzPts val="1400"/>
              <a:buNone/>
            </a:pPr>
            <a:r>
              <a:rPr b="1" lang="fr-CA"/>
              <a:t>Recycler</a:t>
            </a:r>
            <a:r>
              <a:rPr lang="fr-CA"/>
              <a:t>: Le carton, l’aluminium, les canettes, la vitre, ce sont tous des objets faits à base de matière première comme du sable, du bois ou certains métaux. Ces matériaux sont faits solides et peuvent être réutilisés! Le bac bleu permet de redonner une deuxième vie à des matières premières qu’on a extrait de la terre. Imaginez un arbre qui devient un journal. Ce serait dommage qu’après une seule lecture le journal finisse aux poubelles en sachant qu’il peut être utilisé pour imprimer un nouveau journal!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CA"/>
              <a:t>En bonus, si le temps le permet, on peut mettre de l’avant d’autres solutions qui contiennent directement les microplastiques, comme de choisir des produits </a:t>
            </a:r>
            <a:r>
              <a:rPr lang="fr-CA"/>
              <a:t>d'hygiène</a:t>
            </a:r>
            <a:r>
              <a:rPr lang="fr-CA"/>
              <a:t> qui n’ont pas de microbilles de plastique ou d’acheter des vêtements avec une plus grande part de fibres naturelles. </a:t>
            </a:r>
            <a:endParaRPr/>
          </a:p>
        </p:txBody>
      </p:sp>
      <p:sp>
        <p:nvSpPr>
          <p:cNvPr id="168" name="Google Shape;16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Tahom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Tahom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ahom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ahom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2"/>
          <p:cNvSpPr/>
          <p:nvPr>
            <p:ph idx="2" type="pic"/>
          </p:nvPr>
        </p:nvSpPr>
        <p:spPr>
          <a:xfrm>
            <a:off x="5183188" y="987425"/>
            <a:ext cx="6172200" cy="4873625"/>
          </a:xfrm>
          <a:prstGeom prst="rect">
            <a:avLst/>
          </a:prstGeom>
          <a:noFill/>
          <a:ln>
            <a:noFill/>
          </a:ln>
        </p:spPr>
      </p:sp>
      <p:sp>
        <p:nvSpPr>
          <p:cNvPr id="68" name="Google Shape;68;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Tahoma"/>
              <a:buNone/>
              <a:defRPr b="0" i="0" sz="4400" u="none" cap="none" strike="noStrike">
                <a:solidFill>
                  <a:schemeClr val="dk1"/>
                </a:solidFill>
                <a:latin typeface="Tahoma"/>
                <a:ea typeface="Tahoma"/>
                <a:cs typeface="Tahoma"/>
                <a:sym typeface="Tahom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Tahoma"/>
                <a:ea typeface="Tahoma"/>
                <a:cs typeface="Tahoma"/>
                <a:sym typeface="Tahom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ahoma"/>
                <a:ea typeface="Tahoma"/>
                <a:cs typeface="Tahoma"/>
                <a:sym typeface="Tahom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ahoma"/>
                <a:ea typeface="Tahoma"/>
                <a:cs typeface="Tahoma"/>
                <a:sym typeface="Tahom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9pPr>
          </a:lstStyle>
          <a:p/>
        </p:txBody>
      </p:sp>
      <p:sp>
        <p:nvSpPr>
          <p:cNvPr id="12" name="Google Shape;1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Tahoma"/>
                <a:ea typeface="Tahoma"/>
                <a:cs typeface="Tahoma"/>
                <a:sym typeface="Tahom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ahoma"/>
                <a:ea typeface="Tahoma"/>
                <a:cs typeface="Tahoma"/>
                <a:sym typeface="Tahoma"/>
              </a:defRPr>
            </a:lvl9pPr>
          </a:lstStyle>
          <a:p/>
        </p:txBody>
      </p:sp>
      <p:sp>
        <p:nvSpPr>
          <p:cNvPr id="13" name="Google Shape;1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Tahoma"/>
                <a:ea typeface="Tahoma"/>
                <a:cs typeface="Tahoma"/>
                <a:sym typeface="Tahom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ahoma"/>
                <a:ea typeface="Tahoma"/>
                <a:cs typeface="Tahoma"/>
                <a:sym typeface="Tahoma"/>
              </a:defRPr>
            </a:lvl9pPr>
          </a:lstStyle>
          <a:p/>
        </p:txBody>
      </p:sp>
      <p:sp>
        <p:nvSpPr>
          <p:cNvPr id="14" name="Google Shape;1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4.jpg"/><Relationship Id="rId5" Type="http://schemas.openxmlformats.org/officeDocument/2006/relationships/image" Target="../media/image2.png"/><Relationship Id="rId6"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hyperlink" Target="https://www.youtube.com/watch?v=v2dtMP4Zszw" TargetMode="External"/><Relationship Id="rId9" Type="http://schemas.openxmlformats.org/officeDocument/2006/relationships/image" Target="../media/image13.jpg"/><Relationship Id="rId5" Type="http://schemas.openxmlformats.org/officeDocument/2006/relationships/image" Target="../media/image15.jpg"/><Relationship Id="rId6" Type="http://schemas.openxmlformats.org/officeDocument/2006/relationships/hyperlink" Target="https://www.youtube.com/watch?v=9k-3eWmRleU&amp;t=2s" TargetMode="External"/><Relationship Id="rId7" Type="http://schemas.openxmlformats.org/officeDocument/2006/relationships/image" Target="../media/image19.jpg"/><Relationship Id="rId8" Type="http://schemas.openxmlformats.org/officeDocument/2006/relationships/hyperlink" Target="https://www.youtube.com/watch?v=NmFDmd0yvk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mission1000tonnes.com/" TargetMode="Externa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hyperlink" Target="https://www.youtube.com/watch?v=9VEDwmZo-qg&amp;t=69s" TargetMode="External"/><Relationship Id="rId5"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1524000" y="156205"/>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Tahoma"/>
              <a:buNone/>
            </a:pPr>
            <a:r>
              <a:rPr lang="fr-CA">
                <a:latin typeface="Tahoma"/>
                <a:ea typeface="Tahoma"/>
                <a:cs typeface="Tahoma"/>
                <a:sym typeface="Tahoma"/>
              </a:rPr>
              <a:t>Les déchets plastiques</a:t>
            </a:r>
            <a:endParaRPr/>
          </a:p>
        </p:txBody>
      </p:sp>
      <p:sp>
        <p:nvSpPr>
          <p:cNvPr id="89" name="Google Shape;89;p1"/>
          <p:cNvSpPr txBox="1"/>
          <p:nvPr>
            <p:ph idx="1" type="subTitle"/>
          </p:nvPr>
        </p:nvSpPr>
        <p:spPr>
          <a:xfrm>
            <a:off x="1524000" y="2848530"/>
            <a:ext cx="91440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None/>
            </a:pPr>
            <a:r>
              <a:rPr lang="fr-CA" sz="3600"/>
              <a:t>Comment s’y prendre?</a:t>
            </a:r>
            <a:endParaRPr/>
          </a:p>
          <a:p>
            <a:pPr indent="0" lvl="0" marL="0" rtl="0" algn="ctr">
              <a:lnSpc>
                <a:spcPct val="90000"/>
              </a:lnSpc>
              <a:spcBef>
                <a:spcPts val="1000"/>
              </a:spcBef>
              <a:spcAft>
                <a:spcPts val="0"/>
              </a:spcAft>
              <a:buClr>
                <a:schemeClr val="dk1"/>
              </a:buClr>
              <a:buSzPts val="3600"/>
              <a:buNone/>
            </a:pPr>
            <a:r>
              <a:t/>
            </a:r>
            <a:endParaRPr sz="3600"/>
          </a:p>
          <a:p>
            <a:pPr indent="0" lvl="0" marL="0" rtl="0" algn="ctr">
              <a:lnSpc>
                <a:spcPct val="90000"/>
              </a:lnSpc>
              <a:spcBef>
                <a:spcPts val="1000"/>
              </a:spcBef>
              <a:spcAft>
                <a:spcPts val="0"/>
              </a:spcAft>
              <a:buClr>
                <a:schemeClr val="dk1"/>
              </a:buClr>
              <a:buSzPts val="3600"/>
              <a:buNone/>
            </a:pPr>
            <a:r>
              <a:t/>
            </a:r>
            <a:endParaRPr/>
          </a:p>
        </p:txBody>
      </p:sp>
      <p:pic>
        <p:nvPicPr>
          <p:cNvPr descr="A black background with blue text&#10;&#10;Description automatically generated" id="90" name="Google Shape;90;p1"/>
          <p:cNvPicPr preferRelativeResize="0"/>
          <p:nvPr/>
        </p:nvPicPr>
        <p:blipFill rotWithShape="1">
          <a:blip r:embed="rId3">
            <a:alphaModFix/>
          </a:blip>
          <a:srcRect b="0" l="0" r="0" t="0"/>
          <a:stretch/>
        </p:blipFill>
        <p:spPr>
          <a:xfrm>
            <a:off x="4120746" y="4595623"/>
            <a:ext cx="5123698" cy="210617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1"/>
          <p:cNvSpPr/>
          <p:nvPr/>
        </p:nvSpPr>
        <p:spPr>
          <a:xfrm>
            <a:off x="0" y="0"/>
            <a:ext cx="12188952" cy="6858000"/>
          </a:xfrm>
          <a:prstGeom prst="rect">
            <a:avLst/>
          </a:prstGeom>
          <a:blipFill rotWithShape="1">
            <a:blip r:embed="rId3">
              <a:alphaModFix/>
            </a:blip>
            <a:stretch>
              <a:fillRect b="-64990" l="0" r="0" t="-6499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ahoma"/>
              <a:ea typeface="Tahoma"/>
              <a:cs typeface="Tahoma"/>
              <a:sym typeface="Tahoma"/>
            </a:endParaRPr>
          </a:p>
        </p:txBody>
      </p:sp>
      <p:sp>
        <p:nvSpPr>
          <p:cNvPr id="182" name="Google Shape;182;p11"/>
          <p:cNvSpPr txBox="1"/>
          <p:nvPr>
            <p:ph type="title"/>
          </p:nvPr>
        </p:nvSpPr>
        <p:spPr>
          <a:xfrm>
            <a:off x="638881" y="457200"/>
            <a:ext cx="10909640" cy="136861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600"/>
              <a:buFont typeface="Tahoma"/>
              <a:buNone/>
            </a:pPr>
            <a:r>
              <a:rPr lang="fr-CA" sz="6600"/>
              <a:t>À la chasse aux déchets!</a:t>
            </a:r>
            <a:endParaRPr/>
          </a:p>
        </p:txBody>
      </p:sp>
      <p:sp>
        <p:nvSpPr>
          <p:cNvPr id="183" name="Google Shape;183;p11"/>
          <p:cNvSpPr/>
          <p:nvPr/>
        </p:nvSpPr>
        <p:spPr>
          <a:xfrm>
            <a:off x="4450080" y="1850683"/>
            <a:ext cx="3291840" cy="18288"/>
          </a:xfrm>
          <a:custGeom>
            <a:rect b="b" l="l" r="r" t="t"/>
            <a:pathLst>
              <a:path extrusionOk="0" fill="none" h="18288" w="329184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extrusionOk="0" h="18288" w="329184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ahoma"/>
              <a:ea typeface="Tahoma"/>
              <a:cs typeface="Tahoma"/>
              <a:sym typeface="Tahoma"/>
            </a:endParaRPr>
          </a:p>
        </p:txBody>
      </p:sp>
      <p:pic>
        <p:nvPicPr>
          <p:cNvPr descr="A cartoon of a person picking up trash&#10;&#10;Description automatically generated" id="184" name="Google Shape;184;p11"/>
          <p:cNvPicPr preferRelativeResize="0"/>
          <p:nvPr/>
        </p:nvPicPr>
        <p:blipFill rotWithShape="1">
          <a:blip r:embed="rId4">
            <a:alphaModFix/>
          </a:blip>
          <a:srcRect b="0" l="0" r="0" t="0"/>
          <a:stretch/>
        </p:blipFill>
        <p:spPr>
          <a:xfrm>
            <a:off x="3361169" y="1811590"/>
            <a:ext cx="4380751" cy="50416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
          <p:cNvSpPr txBox="1"/>
          <p:nvPr>
            <p:ph type="title"/>
          </p:nvPr>
        </p:nvSpPr>
        <p:spPr>
          <a:xfrm>
            <a:off x="2204468" y="357508"/>
            <a:ext cx="8145762" cy="76707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74074"/>
              <a:buFont typeface="Tahoma"/>
              <a:buNone/>
            </a:pPr>
            <a:r>
              <a:rPr lang="fr-CA" sz="5400"/>
              <a:t>Le parcours du </a:t>
            </a:r>
            <a:r>
              <a:rPr lang="fr-CA" sz="5600"/>
              <a:t>plastique</a:t>
            </a:r>
            <a:endParaRPr sz="5600"/>
          </a:p>
        </p:txBody>
      </p:sp>
      <p:sp>
        <p:nvSpPr>
          <p:cNvPr id="97" name="Google Shape;97;p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888888"/>
              </a:buClr>
              <a:buSzPts val="2400"/>
              <a:buNone/>
            </a:pPr>
            <a:r>
              <a:t/>
            </a:r>
            <a:endParaRPr>
              <a:solidFill>
                <a:schemeClr val="dk1"/>
              </a:solidFill>
            </a:endParaRPr>
          </a:p>
          <a:p>
            <a:pPr indent="0" lvl="0" marL="0" rtl="0" algn="ctr">
              <a:lnSpc>
                <a:spcPct val="90000"/>
              </a:lnSpc>
              <a:spcBef>
                <a:spcPts val="1000"/>
              </a:spcBef>
              <a:spcAft>
                <a:spcPts val="0"/>
              </a:spcAft>
              <a:buClr>
                <a:srgbClr val="888888"/>
              </a:buClr>
              <a:buSzPts val="2400"/>
              <a:buNone/>
            </a:pPr>
            <a:r>
              <a:t/>
            </a:r>
            <a:endParaRPr>
              <a:solidFill>
                <a:schemeClr val="dk1"/>
              </a:solidFill>
            </a:endParaRPr>
          </a:p>
        </p:txBody>
      </p:sp>
      <p:pic>
        <p:nvPicPr>
          <p:cNvPr descr="A factory with smoke coming out of it&#10;&#10;Description automatically generated" id="98" name="Google Shape;98;p3"/>
          <p:cNvPicPr preferRelativeResize="0"/>
          <p:nvPr/>
        </p:nvPicPr>
        <p:blipFill rotWithShape="1">
          <a:blip r:embed="rId3">
            <a:alphaModFix/>
          </a:blip>
          <a:srcRect b="0" l="0" r="0" t="0"/>
          <a:stretch/>
        </p:blipFill>
        <p:spPr>
          <a:xfrm>
            <a:off x="188888" y="1317938"/>
            <a:ext cx="2144571" cy="3101402"/>
          </a:xfrm>
          <a:prstGeom prst="roundRect">
            <a:avLst>
              <a:gd fmla="val 23435" name="adj"/>
            </a:avLst>
          </a:prstGeom>
          <a:noFill/>
          <a:ln>
            <a:noFill/>
          </a:ln>
        </p:spPr>
      </p:pic>
      <p:pic>
        <p:nvPicPr>
          <p:cNvPr descr="A cartoon of a house&#10;&#10;Description automatically generated" id="99" name="Google Shape;99;p3"/>
          <p:cNvPicPr preferRelativeResize="0"/>
          <p:nvPr/>
        </p:nvPicPr>
        <p:blipFill rotWithShape="1">
          <a:blip r:embed="rId4">
            <a:alphaModFix/>
          </a:blip>
          <a:srcRect b="0" l="0" r="0" t="0"/>
          <a:stretch/>
        </p:blipFill>
        <p:spPr>
          <a:xfrm>
            <a:off x="4473504" y="2531956"/>
            <a:ext cx="2585075" cy="3346376"/>
          </a:xfrm>
          <a:prstGeom prst="roundRect">
            <a:avLst>
              <a:gd fmla="val 16667" name="adj"/>
            </a:avLst>
          </a:prstGeom>
          <a:noFill/>
          <a:ln>
            <a:noFill/>
          </a:ln>
        </p:spPr>
      </p:pic>
      <p:sp>
        <p:nvSpPr>
          <p:cNvPr id="100" name="Google Shape;100;p3"/>
          <p:cNvSpPr/>
          <p:nvPr/>
        </p:nvSpPr>
        <p:spPr>
          <a:xfrm rot="1211882">
            <a:off x="2202067" y="3417001"/>
            <a:ext cx="2511247" cy="433364"/>
          </a:xfrm>
          <a:prstGeom prst="rightArrow">
            <a:avLst>
              <a:gd fmla="val 50000" name="adj1"/>
              <a:gd fmla="val 50000" name="adj2"/>
            </a:avLst>
          </a:prstGeom>
          <a:solidFill>
            <a:srgbClr val="C9F0F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ahoma"/>
              <a:ea typeface="Tahoma"/>
              <a:cs typeface="Tahoma"/>
              <a:sym typeface="Tahoma"/>
            </a:endParaRPr>
          </a:p>
        </p:txBody>
      </p:sp>
      <p:pic>
        <p:nvPicPr>
          <p:cNvPr descr="A blue and white object with a black background&#10;&#10;Description automatically generated" id="101" name="Google Shape;101;p3"/>
          <p:cNvPicPr preferRelativeResize="0"/>
          <p:nvPr/>
        </p:nvPicPr>
        <p:blipFill rotWithShape="1">
          <a:blip r:embed="rId5">
            <a:alphaModFix/>
          </a:blip>
          <a:srcRect b="0" l="0" r="0" t="0"/>
          <a:stretch/>
        </p:blipFill>
        <p:spPr>
          <a:xfrm>
            <a:off x="7890613" y="3357563"/>
            <a:ext cx="757057" cy="1514114"/>
          </a:xfrm>
          <a:prstGeom prst="rect">
            <a:avLst/>
          </a:prstGeom>
          <a:noFill/>
          <a:ln>
            <a:noFill/>
          </a:ln>
        </p:spPr>
      </p:pic>
      <p:pic>
        <p:nvPicPr>
          <p:cNvPr descr="A blue and white object with a black background&#10;&#10;Description automatically generated" id="102" name="Google Shape;102;p3"/>
          <p:cNvPicPr preferRelativeResize="0"/>
          <p:nvPr/>
        </p:nvPicPr>
        <p:blipFill rotWithShape="1">
          <a:blip r:embed="rId5">
            <a:alphaModFix/>
          </a:blip>
          <a:srcRect b="0" l="0" r="0" t="0"/>
          <a:stretch/>
        </p:blipFill>
        <p:spPr>
          <a:xfrm>
            <a:off x="3209095" y="1914886"/>
            <a:ext cx="757057" cy="1514114"/>
          </a:xfrm>
          <a:prstGeom prst="rect">
            <a:avLst/>
          </a:prstGeom>
          <a:noFill/>
          <a:ln>
            <a:noFill/>
          </a:ln>
        </p:spPr>
      </p:pic>
      <p:pic>
        <p:nvPicPr>
          <p:cNvPr descr="A poster of a landscape with clouds and a lake&#10;&#10;Description automatically generated with medium confidence" id="103" name="Google Shape;103;p3"/>
          <p:cNvPicPr preferRelativeResize="0"/>
          <p:nvPr/>
        </p:nvPicPr>
        <p:blipFill rotWithShape="1">
          <a:blip r:embed="rId6">
            <a:alphaModFix/>
          </a:blip>
          <a:srcRect b="0" l="0" r="0" t="0"/>
          <a:stretch/>
        </p:blipFill>
        <p:spPr>
          <a:xfrm>
            <a:off x="9436031" y="3357563"/>
            <a:ext cx="2585076" cy="3346377"/>
          </a:xfrm>
          <a:prstGeom prst="roundRect">
            <a:avLst>
              <a:gd fmla="val 16667" name="adj"/>
            </a:avLst>
          </a:prstGeom>
          <a:noFill/>
          <a:ln>
            <a:noFill/>
          </a:ln>
        </p:spPr>
      </p:pic>
      <p:pic>
        <p:nvPicPr>
          <p:cNvPr descr="A blue and white object with a black background&#10;&#10;Description automatically generated" id="104" name="Google Shape;104;p3"/>
          <p:cNvPicPr preferRelativeResize="0"/>
          <p:nvPr/>
        </p:nvPicPr>
        <p:blipFill rotWithShape="1">
          <a:blip r:embed="rId5">
            <a:alphaModFix/>
          </a:blip>
          <a:srcRect b="0" l="0" r="0" t="0"/>
          <a:stretch/>
        </p:blipFill>
        <p:spPr>
          <a:xfrm rot="-1554881">
            <a:off x="10918050" y="5406772"/>
            <a:ext cx="557246" cy="943120"/>
          </a:xfrm>
          <a:prstGeom prst="rect">
            <a:avLst/>
          </a:prstGeom>
          <a:noFill/>
          <a:ln>
            <a:noFill/>
          </a:ln>
        </p:spPr>
      </p:pic>
      <p:pic>
        <p:nvPicPr>
          <p:cNvPr descr="A blue and white object with a black background&#10;&#10;Description automatically generated" id="105" name="Google Shape;105;p3"/>
          <p:cNvPicPr preferRelativeResize="0"/>
          <p:nvPr/>
        </p:nvPicPr>
        <p:blipFill rotWithShape="1">
          <a:blip r:embed="rId5">
            <a:alphaModFix/>
          </a:blip>
          <a:srcRect b="0" l="0" r="0" t="0"/>
          <a:stretch/>
        </p:blipFill>
        <p:spPr>
          <a:xfrm rot="2115432">
            <a:off x="10348137" y="4871676"/>
            <a:ext cx="378528" cy="861741"/>
          </a:xfrm>
          <a:prstGeom prst="rect">
            <a:avLst/>
          </a:prstGeom>
          <a:noFill/>
          <a:ln>
            <a:noFill/>
          </a:ln>
        </p:spPr>
      </p:pic>
      <p:sp>
        <p:nvSpPr>
          <p:cNvPr id="106" name="Google Shape;106;p3"/>
          <p:cNvSpPr/>
          <p:nvPr/>
        </p:nvSpPr>
        <p:spPr>
          <a:xfrm rot="1211882">
            <a:off x="7050930" y="4879854"/>
            <a:ext cx="2511247" cy="433364"/>
          </a:xfrm>
          <a:prstGeom prst="rightArrow">
            <a:avLst>
              <a:gd fmla="val 50000" name="adj1"/>
              <a:gd fmla="val 50000" name="adj2"/>
            </a:avLst>
          </a:prstGeom>
          <a:solidFill>
            <a:srgbClr val="C9F0F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ahoma"/>
              <a:ea typeface="Tahoma"/>
              <a:cs typeface="Tahoma"/>
              <a:sym typeface="Tahoma"/>
            </a:endParaRPr>
          </a:p>
        </p:txBody>
      </p:sp>
      <p:sp>
        <p:nvSpPr>
          <p:cNvPr id="107" name="Google Shape;107;p3"/>
          <p:cNvSpPr txBox="1"/>
          <p:nvPr/>
        </p:nvSpPr>
        <p:spPr>
          <a:xfrm>
            <a:off x="0" y="5443362"/>
            <a:ext cx="5624271" cy="825608"/>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3600"/>
              <a:buFont typeface="Tahoma"/>
              <a:buNone/>
            </a:pPr>
            <a:r>
              <a:rPr b="0" i="0" lang="fr-CA" sz="4500" u="none" cap="none" strike="noStrike">
                <a:solidFill>
                  <a:schemeClr val="dk1"/>
                </a:solidFill>
                <a:latin typeface="Tahoma"/>
                <a:ea typeface="Tahoma"/>
                <a:cs typeface="Tahoma"/>
                <a:sym typeface="Tahoma"/>
              </a:rPr>
              <a:t>Début du parcours…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4"/>
          <p:cNvSpPr txBox="1"/>
          <p:nvPr>
            <p:ph type="title"/>
          </p:nvPr>
        </p:nvSpPr>
        <p:spPr>
          <a:xfrm>
            <a:off x="371551" y="255471"/>
            <a:ext cx="5364164" cy="169006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200"/>
              <a:buFont typeface="Tahoma"/>
              <a:buNone/>
            </a:pPr>
            <a:r>
              <a:rPr lang="fr-CA" sz="5000"/>
              <a:t>Le parcours du plastique</a:t>
            </a:r>
            <a:endParaRPr/>
          </a:p>
        </p:txBody>
      </p:sp>
      <p:sp>
        <p:nvSpPr>
          <p:cNvPr id="114" name="Google Shape;114;p4"/>
          <p:cNvSpPr txBox="1"/>
          <p:nvPr>
            <p:ph idx="1" type="body"/>
          </p:nvPr>
        </p:nvSpPr>
        <p:spPr>
          <a:xfrm>
            <a:off x="371551" y="3017701"/>
            <a:ext cx="6059488" cy="132083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888888"/>
              </a:buClr>
              <a:buSzPts val="2400"/>
              <a:buNone/>
            </a:pPr>
            <a:r>
              <a:rPr lang="fr-CA" sz="4500">
                <a:solidFill>
                  <a:schemeClr val="dk1"/>
                </a:solidFill>
              </a:rPr>
              <a:t>L’entrée dans la nature…</a:t>
            </a:r>
            <a:endParaRPr/>
          </a:p>
        </p:txBody>
      </p:sp>
      <p:pic>
        <p:nvPicPr>
          <p:cNvPr descr="A long shot of a river&#10;&#10;Description automatically generated" id="115" name="Google Shape;115;p4"/>
          <p:cNvPicPr preferRelativeResize="0"/>
          <p:nvPr/>
        </p:nvPicPr>
        <p:blipFill rotWithShape="1">
          <a:blip r:embed="rId3">
            <a:alphaModFix/>
          </a:blip>
          <a:srcRect b="11198" l="0" r="-2" t="2030"/>
          <a:stretch/>
        </p:blipFill>
        <p:spPr>
          <a:xfrm>
            <a:off x="6095999" y="10"/>
            <a:ext cx="6105655" cy="68579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txBox="1"/>
          <p:nvPr>
            <p:ph idx="1" type="body"/>
          </p:nvPr>
        </p:nvSpPr>
        <p:spPr>
          <a:xfrm>
            <a:off x="838200" y="1825625"/>
            <a:ext cx="10515600" cy="4351338"/>
          </a:xfrm>
          <a:prstGeom prst="rect">
            <a:avLst/>
          </a:prstGeom>
          <a:noFill/>
          <a:ln>
            <a:noFill/>
          </a:ln>
        </p:spPr>
        <p:txBody>
          <a:bodyPr anchorCtr="0" anchor="ctr" bIns="45700" lIns="91425" spcFirstLastPara="1" rIns="91425" wrap="square" tIns="45700">
            <a:normAutofit/>
          </a:bodyPr>
          <a:lstStyle/>
          <a:p>
            <a:pPr indent="-101600" lvl="0" marL="228600" rtl="0" algn="l">
              <a:lnSpc>
                <a:spcPct val="90000"/>
              </a:lnSpc>
              <a:spcBef>
                <a:spcPts val="0"/>
              </a:spcBef>
              <a:spcAft>
                <a:spcPts val="0"/>
              </a:spcAft>
              <a:buClr>
                <a:schemeClr val="dk1"/>
              </a:buClr>
              <a:buSzPts val="2000"/>
              <a:buNone/>
            </a:pPr>
            <a:r>
              <a:t/>
            </a:r>
            <a:endParaRPr sz="2000"/>
          </a:p>
          <a:p>
            <a:pPr indent="-101600" lvl="0" marL="228600" rtl="0" algn="l">
              <a:lnSpc>
                <a:spcPct val="90000"/>
              </a:lnSpc>
              <a:spcBef>
                <a:spcPts val="1000"/>
              </a:spcBef>
              <a:spcAft>
                <a:spcPts val="0"/>
              </a:spcAft>
              <a:buClr>
                <a:schemeClr val="dk1"/>
              </a:buClr>
              <a:buSzPts val="2000"/>
              <a:buNone/>
            </a:pPr>
            <a:r>
              <a:t/>
            </a:r>
            <a:endParaRPr sz="2000"/>
          </a:p>
        </p:txBody>
      </p:sp>
      <p:sp>
        <p:nvSpPr>
          <p:cNvPr id="122" name="Google Shape;122;p5"/>
          <p:cNvSpPr txBox="1"/>
          <p:nvPr/>
        </p:nvSpPr>
        <p:spPr>
          <a:xfrm>
            <a:off x="2256830" y="297500"/>
            <a:ext cx="8145762" cy="767074"/>
          </a:xfrm>
          <a:prstGeom prst="rect">
            <a:avLst/>
          </a:prstGeom>
          <a:noFill/>
          <a:ln>
            <a:noFill/>
          </a:ln>
        </p:spPr>
        <p:txBody>
          <a:bodyPr anchorCtr="0" anchor="b" bIns="45700" lIns="91425" spcFirstLastPara="1" rIns="91425" wrap="square" tIns="45700">
            <a:normAutofit fontScale="90000" lnSpcReduction="10000"/>
          </a:bodyPr>
          <a:lstStyle/>
          <a:p>
            <a:pPr indent="0" lvl="0" marL="0" marR="0" rtl="0" algn="ctr">
              <a:lnSpc>
                <a:spcPct val="90000"/>
              </a:lnSpc>
              <a:spcBef>
                <a:spcPts val="0"/>
              </a:spcBef>
              <a:spcAft>
                <a:spcPts val="0"/>
              </a:spcAft>
              <a:buClr>
                <a:schemeClr val="dk1"/>
              </a:buClr>
              <a:buSzPct val="74074"/>
              <a:buFont typeface="Tahoma"/>
              <a:buNone/>
            </a:pPr>
            <a:r>
              <a:rPr b="0" i="0" lang="fr-CA" sz="5400" u="none" cap="none" strike="noStrike">
                <a:solidFill>
                  <a:schemeClr val="dk1"/>
                </a:solidFill>
                <a:latin typeface="Tahoma"/>
                <a:ea typeface="Tahoma"/>
                <a:cs typeface="Tahoma"/>
                <a:sym typeface="Tahoma"/>
              </a:rPr>
              <a:t>Le parcours du </a:t>
            </a:r>
            <a:r>
              <a:rPr b="0" i="0" lang="fr-CA" sz="5600" u="none" cap="none" strike="noStrike">
                <a:solidFill>
                  <a:schemeClr val="dk1"/>
                </a:solidFill>
                <a:latin typeface="Tahoma"/>
                <a:ea typeface="Tahoma"/>
                <a:cs typeface="Tahoma"/>
                <a:sym typeface="Tahoma"/>
              </a:rPr>
              <a:t>plastique</a:t>
            </a:r>
            <a:endParaRPr/>
          </a:p>
        </p:txBody>
      </p:sp>
      <p:pic>
        <p:nvPicPr>
          <p:cNvPr descr="A screen shot of a cellphone&#10;&#10;Description automatically generated" id="123" name="Google Shape;123;p5"/>
          <p:cNvPicPr preferRelativeResize="0"/>
          <p:nvPr/>
        </p:nvPicPr>
        <p:blipFill rotWithShape="1">
          <a:blip r:embed="rId3">
            <a:alphaModFix/>
          </a:blip>
          <a:srcRect b="0" l="0" r="0" t="0"/>
          <a:stretch/>
        </p:blipFill>
        <p:spPr>
          <a:xfrm>
            <a:off x="3924300" y="1235476"/>
            <a:ext cx="4343400" cy="5622524"/>
          </a:xfrm>
          <a:prstGeom prst="roundRect">
            <a:avLst>
              <a:gd fmla="val 16667" name="adj"/>
            </a:avLst>
          </a:prstGeom>
          <a:noFill/>
          <a:ln>
            <a:noFill/>
          </a:ln>
        </p:spPr>
      </p:pic>
      <p:sp>
        <p:nvSpPr>
          <p:cNvPr id="124" name="Google Shape;124;p5"/>
          <p:cNvSpPr/>
          <p:nvPr/>
        </p:nvSpPr>
        <p:spPr>
          <a:xfrm flipH="1">
            <a:off x="8540750" y="4410165"/>
            <a:ext cx="3467100" cy="1937700"/>
          </a:xfrm>
          <a:prstGeom prst="curvedUpArrow">
            <a:avLst>
              <a:gd fmla="val 25000" name="adj1"/>
              <a:gd fmla="val 50000" name="adj2"/>
              <a:gd fmla="val 25000" name="adj3"/>
            </a:avLst>
          </a:prstGeom>
          <a:solidFill>
            <a:srgbClr val="009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25" name="Google Shape;125;p5"/>
          <p:cNvSpPr/>
          <p:nvPr/>
        </p:nvSpPr>
        <p:spPr>
          <a:xfrm flipH="1" rot="10800000">
            <a:off x="184150" y="1440500"/>
            <a:ext cx="3467100" cy="1988500"/>
          </a:xfrm>
          <a:prstGeom prst="curvedUpArrow">
            <a:avLst>
              <a:gd fmla="val 25000" name="adj1"/>
              <a:gd fmla="val 50000" name="adj2"/>
              <a:gd fmla="val 25000" name="adj3"/>
            </a:avLst>
          </a:prstGeom>
          <a:solidFill>
            <a:srgbClr val="009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6"/>
          <p:cNvSpPr txBox="1"/>
          <p:nvPr>
            <p:ph type="title"/>
          </p:nvPr>
        </p:nvSpPr>
        <p:spPr>
          <a:xfrm>
            <a:off x="1894461" y="265872"/>
            <a:ext cx="840307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fr-CA" sz="5000"/>
              <a:t>Le plastique se transforme…</a:t>
            </a:r>
            <a:endParaRPr/>
          </a:p>
        </p:txBody>
      </p:sp>
      <p:sp>
        <p:nvSpPr>
          <p:cNvPr id="132" name="Google Shape;132;p6"/>
          <p:cNvSpPr/>
          <p:nvPr/>
        </p:nvSpPr>
        <p:spPr>
          <a:xfrm flipH="1">
            <a:off x="414900" y="3761913"/>
            <a:ext cx="2686406" cy="1064088"/>
          </a:xfrm>
          <a:prstGeom prst="curvedUpArrow">
            <a:avLst>
              <a:gd fmla="val 25000" name="adj1"/>
              <a:gd fmla="val 50000" name="adj2"/>
              <a:gd fmla="val 25000" name="adj3"/>
            </a:avLst>
          </a:prstGeom>
          <a:solidFill>
            <a:srgbClr val="009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33" name="Google Shape;133;p6"/>
          <p:cNvSpPr/>
          <p:nvPr/>
        </p:nvSpPr>
        <p:spPr>
          <a:xfrm flipH="1" rot="10800000">
            <a:off x="445406" y="2402086"/>
            <a:ext cx="2686406" cy="1064087"/>
          </a:xfrm>
          <a:prstGeom prst="curvedUpArrow">
            <a:avLst>
              <a:gd fmla="val 25000" name="adj1"/>
              <a:gd fmla="val 50000" name="adj2"/>
              <a:gd fmla="val 25000" name="adj3"/>
            </a:avLst>
          </a:prstGeom>
          <a:solidFill>
            <a:srgbClr val="009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descr="A blue and white object with a black background&#10;&#10;Description automatically generated" id="134" name="Google Shape;134;p6"/>
          <p:cNvPicPr preferRelativeResize="0"/>
          <p:nvPr/>
        </p:nvPicPr>
        <p:blipFill rotWithShape="1">
          <a:blip r:embed="rId3">
            <a:alphaModFix/>
          </a:blip>
          <a:srcRect b="0" l="0" r="0" t="0"/>
          <a:stretch/>
        </p:blipFill>
        <p:spPr>
          <a:xfrm rot="3500766">
            <a:off x="1438819" y="2894106"/>
            <a:ext cx="699580" cy="1399159"/>
          </a:xfrm>
          <a:prstGeom prst="rect">
            <a:avLst/>
          </a:prstGeom>
          <a:noFill/>
          <a:ln>
            <a:noFill/>
          </a:ln>
        </p:spPr>
      </p:pic>
      <p:pic>
        <p:nvPicPr>
          <p:cNvPr id="135" name="Google Shape;135;p6"/>
          <p:cNvPicPr preferRelativeResize="0"/>
          <p:nvPr/>
        </p:nvPicPr>
        <p:blipFill rotWithShape="1">
          <a:blip r:embed="rId4">
            <a:alphaModFix/>
          </a:blip>
          <a:srcRect b="32096" l="0" r="49549" t="0"/>
          <a:stretch/>
        </p:blipFill>
        <p:spPr>
          <a:xfrm>
            <a:off x="6005829" y="1690688"/>
            <a:ext cx="6057900" cy="4411857"/>
          </a:xfrm>
          <a:prstGeom prst="roundRect">
            <a:avLst>
              <a:gd fmla="val 7924" name="adj"/>
            </a:avLst>
          </a:prstGeom>
          <a:noFill/>
          <a:ln>
            <a:noFill/>
          </a:ln>
        </p:spPr>
      </p:pic>
      <p:sp>
        <p:nvSpPr>
          <p:cNvPr id="136" name="Google Shape;136;p6"/>
          <p:cNvSpPr/>
          <p:nvPr/>
        </p:nvSpPr>
        <p:spPr>
          <a:xfrm>
            <a:off x="3195111" y="3357563"/>
            <a:ext cx="2686406" cy="554037"/>
          </a:xfrm>
          <a:prstGeom prst="rightArrow">
            <a:avLst>
              <a:gd fmla="val 50000" name="adj1"/>
              <a:gd fmla="val 50000" name="adj2"/>
            </a:avLst>
          </a:prstGeom>
          <a:solidFill>
            <a:srgbClr val="8296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7" name="Google Shape;137;p6"/>
          <p:cNvSpPr txBox="1"/>
          <p:nvPr/>
        </p:nvSpPr>
        <p:spPr>
          <a:xfrm>
            <a:off x="6005829" y="6211669"/>
            <a:ext cx="605790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CA" sz="1600" u="none" cap="none" strike="noStrike">
                <a:solidFill>
                  <a:srgbClr val="000000"/>
                </a:solidFill>
                <a:latin typeface="Tahoma"/>
                <a:ea typeface="Tahoma"/>
                <a:cs typeface="Tahoma"/>
                <a:sym typeface="Tahoma"/>
              </a:rPr>
              <a:t>(2): Exemples de fibres de microplastiques trouvés dans le fond de l’eau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541488" y="970000"/>
            <a:ext cx="5554500" cy="1251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fr-CA" sz="5000"/>
              <a:t>Le plastique et la </a:t>
            </a:r>
            <a:r>
              <a:rPr lang="fr-CA" sz="5000"/>
              <a:t>chaîne</a:t>
            </a:r>
            <a:r>
              <a:rPr lang="fr-CA" sz="5000"/>
              <a:t> alimentaire</a:t>
            </a:r>
            <a:endParaRPr/>
          </a:p>
        </p:txBody>
      </p:sp>
      <p:sp>
        <p:nvSpPr>
          <p:cNvPr id="144" name="Google Shape;144;p25"/>
          <p:cNvSpPr txBox="1"/>
          <p:nvPr>
            <p:ph idx="1" type="body"/>
          </p:nvPr>
        </p:nvSpPr>
        <p:spPr>
          <a:xfrm>
            <a:off x="541491" y="2521482"/>
            <a:ext cx="5221200" cy="4244400"/>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a:p>
            <a:pPr indent="0" lvl="0" marL="114300" rtl="0" algn="l">
              <a:lnSpc>
                <a:spcPct val="90000"/>
              </a:lnSpc>
              <a:spcBef>
                <a:spcPts val="1000"/>
              </a:spcBef>
              <a:spcAft>
                <a:spcPts val="0"/>
              </a:spcAft>
              <a:buSzPts val="1800"/>
              <a:buNone/>
            </a:pPr>
            <a:r>
              <a:rPr lang="fr-CA" sz="4000"/>
              <a:t>Les microplastiques s’accumulent dans les tissus des animaux</a:t>
            </a:r>
            <a:endParaRPr/>
          </a:p>
        </p:txBody>
      </p:sp>
      <p:pic>
        <p:nvPicPr>
          <p:cNvPr id="145" name="Google Shape;145;p25"/>
          <p:cNvPicPr preferRelativeResize="0"/>
          <p:nvPr/>
        </p:nvPicPr>
        <p:blipFill>
          <a:blip r:embed="rId3">
            <a:alphaModFix/>
          </a:blip>
          <a:stretch>
            <a:fillRect/>
          </a:stretch>
        </p:blipFill>
        <p:spPr>
          <a:xfrm>
            <a:off x="6894175" y="2"/>
            <a:ext cx="5297824"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8"/>
          <p:cNvSpPr/>
          <p:nvPr/>
        </p:nvSpPr>
        <p:spPr>
          <a:xfrm>
            <a:off x="0" y="0"/>
            <a:ext cx="12188952" cy="6858000"/>
          </a:xfrm>
          <a:prstGeom prst="rect">
            <a:avLst/>
          </a:prstGeom>
          <a:blipFill rotWithShape="1">
            <a:blip r:embed="rId3">
              <a:alphaModFix/>
            </a:blip>
            <a:stretch>
              <a:fillRect b="-64990" l="0" r="0" t="-6499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ahoma"/>
              <a:ea typeface="Tahoma"/>
              <a:cs typeface="Tahoma"/>
              <a:sym typeface="Tahoma"/>
            </a:endParaRPr>
          </a:p>
        </p:txBody>
      </p:sp>
      <p:sp>
        <p:nvSpPr>
          <p:cNvPr id="152" name="Google Shape;152;p8"/>
          <p:cNvSpPr txBox="1"/>
          <p:nvPr>
            <p:ph type="title"/>
          </p:nvPr>
        </p:nvSpPr>
        <p:spPr>
          <a:xfrm>
            <a:off x="229350" y="400050"/>
            <a:ext cx="11714700" cy="1270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000"/>
              <a:buFont typeface="Tahoma"/>
              <a:buNone/>
            </a:pPr>
            <a:r>
              <a:rPr lang="fr-CA" sz="5000"/>
              <a:t>Les experts du nettoyage!</a:t>
            </a:r>
            <a:endParaRPr sz="5000"/>
          </a:p>
        </p:txBody>
      </p:sp>
      <p:pic>
        <p:nvPicPr>
          <p:cNvPr descr="A group of people standing in dirt&#10;&#10;Description automatically generated" id="153" name="Google Shape;153;p8">
            <a:hlinkClick r:id="rId4"/>
          </p:cNvPr>
          <p:cNvPicPr preferRelativeResize="0"/>
          <p:nvPr/>
        </p:nvPicPr>
        <p:blipFill rotWithShape="1">
          <a:blip r:embed="rId5">
            <a:alphaModFix/>
          </a:blip>
          <a:srcRect b="1" l="14357" r="21377" t="0"/>
          <a:stretch/>
        </p:blipFill>
        <p:spPr>
          <a:xfrm>
            <a:off x="510365" y="2604527"/>
            <a:ext cx="3524888" cy="3647338"/>
          </a:xfrm>
          <a:custGeom>
            <a:rect b="b" l="l" r="r" t="t"/>
            <a:pathLst>
              <a:path extrusionOk="0" h="3647338" w="3524888">
                <a:moveTo>
                  <a:pt x="887181" y="60"/>
                </a:moveTo>
                <a:cubicBezTo>
                  <a:pt x="945946" y="-443"/>
                  <a:pt x="1004683" y="2214"/>
                  <a:pt x="1063120" y="9535"/>
                </a:cubicBezTo>
                <a:cubicBezTo>
                  <a:pt x="1192553" y="25206"/>
                  <a:pt x="1324035" y="29312"/>
                  <a:pt x="1454772" y="21769"/>
                </a:cubicBezTo>
                <a:cubicBezTo>
                  <a:pt x="1583729" y="15160"/>
                  <a:pt x="1712924" y="14714"/>
                  <a:pt x="1842239" y="16589"/>
                </a:cubicBezTo>
                <a:cubicBezTo>
                  <a:pt x="1958874" y="18285"/>
                  <a:pt x="2075629" y="18018"/>
                  <a:pt x="2192264" y="13196"/>
                </a:cubicBezTo>
                <a:cubicBezTo>
                  <a:pt x="2323253" y="7660"/>
                  <a:pt x="2454242" y="2928"/>
                  <a:pt x="2585114"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5" y="161085"/>
                  <a:pt x="3501168" y="229143"/>
                  <a:pt x="3512114" y="297090"/>
                </a:cubicBezTo>
                <a:cubicBezTo>
                  <a:pt x="3519231" y="340796"/>
                  <a:pt x="3524136" y="384681"/>
                  <a:pt x="3524809" y="428543"/>
                </a:cubicBezTo>
                <a:cubicBezTo>
                  <a:pt x="3525482" y="472405"/>
                  <a:pt x="3521924" y="516245"/>
                  <a:pt x="3512114" y="559861"/>
                </a:cubicBezTo>
                <a:cubicBezTo>
                  <a:pt x="3491119" y="656469"/>
                  <a:pt x="3485618" y="754605"/>
                  <a:pt x="3495724" y="852186"/>
                </a:cubicBezTo>
                <a:cubicBezTo>
                  <a:pt x="3504578" y="948437"/>
                  <a:pt x="3505176" y="1044867"/>
                  <a:pt x="3502664" y="1141386"/>
                </a:cubicBezTo>
                <a:cubicBezTo>
                  <a:pt x="3500391" y="1228440"/>
                  <a:pt x="3500750" y="1315584"/>
                  <a:pt x="3507210" y="1402639"/>
                </a:cubicBezTo>
                <a:cubicBezTo>
                  <a:pt x="3514626" y="1500407"/>
                  <a:pt x="3520966" y="1598176"/>
                  <a:pt x="3506252" y="1695857"/>
                </a:cubicBezTo>
                <a:cubicBezTo>
                  <a:pt x="3492089" y="1780866"/>
                  <a:pt x="3485019" y="1866447"/>
                  <a:pt x="3485079" y="1952109"/>
                </a:cubicBezTo>
                <a:cubicBezTo>
                  <a:pt x="3486753" y="2065682"/>
                  <a:pt x="3498595" y="2178986"/>
                  <a:pt x="3505415" y="2292381"/>
                </a:cubicBezTo>
                <a:cubicBezTo>
                  <a:pt x="3514746" y="2447918"/>
                  <a:pt x="3522761" y="2603544"/>
                  <a:pt x="3508406" y="2759171"/>
                </a:cubicBezTo>
                <a:cubicBezTo>
                  <a:pt x="3497997" y="2866762"/>
                  <a:pt x="3488427" y="2974352"/>
                  <a:pt x="3496442" y="3082389"/>
                </a:cubicBezTo>
                <a:cubicBezTo>
                  <a:pt x="3502066"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8" y="3642229"/>
                  <a:pt x="1771055" y="3636431"/>
                </a:cubicBezTo>
                <a:cubicBezTo>
                  <a:pt x="1659183" y="3633576"/>
                  <a:pt x="1547429" y="3634736"/>
                  <a:pt x="1435676" y="3638305"/>
                </a:cubicBezTo>
                <a:cubicBezTo>
                  <a:pt x="1179420" y="3646601"/>
                  <a:pt x="923403" y="3637323"/>
                  <a:pt x="667265" y="3634558"/>
                </a:cubicBezTo>
                <a:cubicBezTo>
                  <a:pt x="569736" y="3633488"/>
                  <a:pt x="472205" y="3633665"/>
                  <a:pt x="374794"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40"/>
                </a:cubicBezTo>
                <a:cubicBezTo>
                  <a:pt x="14432" y="472556"/>
                  <a:pt x="17180" y="369671"/>
                  <a:pt x="12878" y="266688"/>
                </a:cubicBezTo>
                <a:lnTo>
                  <a:pt x="14418" y="21931"/>
                </a:lnTo>
                <a:lnTo>
                  <a:pt x="163536" y="23733"/>
                </a:lnTo>
                <a:cubicBezTo>
                  <a:pt x="346324" y="25875"/>
                  <a:pt x="528992" y="25875"/>
                  <a:pt x="711062" y="9535"/>
                </a:cubicBezTo>
                <a:cubicBezTo>
                  <a:pt x="769619" y="4223"/>
                  <a:pt x="828415" y="562"/>
                  <a:pt x="887181" y="60"/>
                </a:cubicBezTo>
                <a:close/>
              </a:path>
            </a:pathLst>
          </a:custGeom>
          <a:noFill/>
          <a:ln>
            <a:noFill/>
          </a:ln>
        </p:spPr>
      </p:pic>
      <p:pic>
        <p:nvPicPr>
          <p:cNvPr descr="A bucket and a bottle in a muddy field&#10;&#10;Description automatically generated" id="154" name="Google Shape;154;p8">
            <a:hlinkClick r:id="rId6"/>
          </p:cNvPr>
          <p:cNvPicPr preferRelativeResize="0"/>
          <p:nvPr/>
        </p:nvPicPr>
        <p:blipFill rotWithShape="1">
          <a:blip r:embed="rId7">
            <a:alphaModFix/>
          </a:blip>
          <a:srcRect b="2" l="6890" r="20626" t="0"/>
          <a:stretch/>
        </p:blipFill>
        <p:spPr>
          <a:xfrm>
            <a:off x="4333556" y="2604527"/>
            <a:ext cx="3524888" cy="3647338"/>
          </a:xfrm>
          <a:custGeom>
            <a:rect b="b" l="l" r="r" t="t"/>
            <a:pathLst>
              <a:path extrusionOk="0" h="3647338" w="3524888">
                <a:moveTo>
                  <a:pt x="887181" y="60"/>
                </a:moveTo>
                <a:cubicBezTo>
                  <a:pt x="945947" y="-443"/>
                  <a:pt x="1004683" y="2214"/>
                  <a:pt x="1063120" y="9535"/>
                </a:cubicBezTo>
                <a:cubicBezTo>
                  <a:pt x="1192553" y="25206"/>
                  <a:pt x="1324035" y="29312"/>
                  <a:pt x="1454772" y="21769"/>
                </a:cubicBezTo>
                <a:cubicBezTo>
                  <a:pt x="1583729" y="15160"/>
                  <a:pt x="1712924" y="14714"/>
                  <a:pt x="1842239" y="16589"/>
                </a:cubicBezTo>
                <a:cubicBezTo>
                  <a:pt x="1958874" y="18285"/>
                  <a:pt x="2075629" y="18018"/>
                  <a:pt x="2192264" y="13196"/>
                </a:cubicBezTo>
                <a:cubicBezTo>
                  <a:pt x="2323253" y="7660"/>
                  <a:pt x="2454242" y="2928"/>
                  <a:pt x="2585114" y="13911"/>
                </a:cubicBezTo>
                <a:cubicBezTo>
                  <a:pt x="2699008" y="24482"/>
                  <a:pt x="2813669" y="29758"/>
                  <a:pt x="2928437" y="29714"/>
                </a:cubicBezTo>
                <a:cubicBezTo>
                  <a:pt x="3080601" y="28464"/>
                  <a:pt x="3232406" y="19625"/>
                  <a:pt x="3384330" y="14536"/>
                </a:cubicBezTo>
                <a:lnTo>
                  <a:pt x="3481468" y="12130"/>
                </a:lnTo>
                <a:lnTo>
                  <a:pt x="3481325" y="16098"/>
                </a:lnTo>
                <a:lnTo>
                  <a:pt x="3493308" y="84630"/>
                </a:lnTo>
                <a:lnTo>
                  <a:pt x="3493318" y="92959"/>
                </a:lnTo>
                <a:cubicBezTo>
                  <a:pt x="3495695" y="161085"/>
                  <a:pt x="3501169" y="229143"/>
                  <a:pt x="3512114" y="297090"/>
                </a:cubicBezTo>
                <a:cubicBezTo>
                  <a:pt x="3519231" y="340796"/>
                  <a:pt x="3524136" y="384681"/>
                  <a:pt x="3524809" y="428543"/>
                </a:cubicBezTo>
                <a:cubicBezTo>
                  <a:pt x="3525482" y="472405"/>
                  <a:pt x="3521924" y="516245"/>
                  <a:pt x="3512114" y="559861"/>
                </a:cubicBezTo>
                <a:cubicBezTo>
                  <a:pt x="3491119" y="656469"/>
                  <a:pt x="3485618" y="754605"/>
                  <a:pt x="3495724" y="852186"/>
                </a:cubicBezTo>
                <a:cubicBezTo>
                  <a:pt x="3504578" y="948437"/>
                  <a:pt x="3505176" y="1044867"/>
                  <a:pt x="3502664" y="1141386"/>
                </a:cubicBezTo>
                <a:cubicBezTo>
                  <a:pt x="3500391" y="1228440"/>
                  <a:pt x="3500750" y="1315584"/>
                  <a:pt x="3507210" y="1402639"/>
                </a:cubicBezTo>
                <a:cubicBezTo>
                  <a:pt x="3514626" y="1500407"/>
                  <a:pt x="3520966" y="1598176"/>
                  <a:pt x="3506252" y="1695857"/>
                </a:cubicBezTo>
                <a:cubicBezTo>
                  <a:pt x="3492089" y="1780866"/>
                  <a:pt x="3485019" y="1866447"/>
                  <a:pt x="3485079" y="1952109"/>
                </a:cubicBezTo>
                <a:cubicBezTo>
                  <a:pt x="3486753" y="2065682"/>
                  <a:pt x="3498596" y="2178986"/>
                  <a:pt x="3505415" y="2292381"/>
                </a:cubicBezTo>
                <a:cubicBezTo>
                  <a:pt x="3514746" y="2447918"/>
                  <a:pt x="3522761" y="2603544"/>
                  <a:pt x="3508406" y="2759171"/>
                </a:cubicBezTo>
                <a:cubicBezTo>
                  <a:pt x="3497997" y="2866762"/>
                  <a:pt x="3488428" y="2974352"/>
                  <a:pt x="3496442" y="3082389"/>
                </a:cubicBezTo>
                <a:cubicBezTo>
                  <a:pt x="3502066"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8" y="3652578"/>
                  <a:pt x="3015642" y="3636699"/>
                  <a:pt x="2851776" y="3628492"/>
                </a:cubicBezTo>
                <a:cubicBezTo>
                  <a:pt x="2716167" y="3622675"/>
                  <a:pt x="2580186" y="3623335"/>
                  <a:pt x="2444683" y="3630454"/>
                </a:cubicBezTo>
                <a:cubicBezTo>
                  <a:pt x="2220221" y="3640802"/>
                  <a:pt x="1995758" y="3642229"/>
                  <a:pt x="1771055" y="3636431"/>
                </a:cubicBezTo>
                <a:cubicBezTo>
                  <a:pt x="1659183" y="3633576"/>
                  <a:pt x="1547429" y="3634736"/>
                  <a:pt x="1435676" y="3638305"/>
                </a:cubicBezTo>
                <a:cubicBezTo>
                  <a:pt x="1179420" y="3646601"/>
                  <a:pt x="923403" y="3637323"/>
                  <a:pt x="667265" y="3634558"/>
                </a:cubicBezTo>
                <a:cubicBezTo>
                  <a:pt x="569736" y="3633488"/>
                  <a:pt x="472205" y="3633665"/>
                  <a:pt x="374794"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40"/>
                </a:cubicBezTo>
                <a:cubicBezTo>
                  <a:pt x="14432" y="472556"/>
                  <a:pt x="17180" y="369671"/>
                  <a:pt x="12878" y="266688"/>
                </a:cubicBezTo>
                <a:lnTo>
                  <a:pt x="14418" y="21931"/>
                </a:lnTo>
                <a:lnTo>
                  <a:pt x="163536" y="23733"/>
                </a:lnTo>
                <a:cubicBezTo>
                  <a:pt x="346324" y="25875"/>
                  <a:pt x="528992" y="25875"/>
                  <a:pt x="711062" y="9535"/>
                </a:cubicBezTo>
                <a:cubicBezTo>
                  <a:pt x="769619" y="4223"/>
                  <a:pt x="828415" y="562"/>
                  <a:pt x="887181" y="60"/>
                </a:cubicBezTo>
                <a:close/>
              </a:path>
            </a:pathLst>
          </a:custGeom>
          <a:noFill/>
          <a:ln>
            <a:noFill/>
          </a:ln>
        </p:spPr>
      </p:pic>
      <p:pic>
        <p:nvPicPr>
          <p:cNvPr descr="A boat in the water&#10;&#10;Description automatically generated" id="155" name="Google Shape;155;p8">
            <a:hlinkClick r:id="rId8"/>
          </p:cNvPr>
          <p:cNvPicPr preferRelativeResize="0"/>
          <p:nvPr/>
        </p:nvPicPr>
        <p:blipFill rotWithShape="1">
          <a:blip r:embed="rId9">
            <a:alphaModFix/>
          </a:blip>
          <a:srcRect b="1" l="17042" r="18646" t="0"/>
          <a:stretch/>
        </p:blipFill>
        <p:spPr>
          <a:xfrm>
            <a:off x="8156747" y="2604528"/>
            <a:ext cx="3524888" cy="3647338"/>
          </a:xfrm>
          <a:custGeom>
            <a:rect b="b" l="l" r="r" t="t"/>
            <a:pathLst>
              <a:path extrusionOk="0" h="3647338" w="3524888">
                <a:moveTo>
                  <a:pt x="887180" y="60"/>
                </a:moveTo>
                <a:cubicBezTo>
                  <a:pt x="945946" y="-442"/>
                  <a:pt x="1004683" y="2214"/>
                  <a:pt x="1063120" y="9535"/>
                </a:cubicBezTo>
                <a:cubicBezTo>
                  <a:pt x="1192553" y="25206"/>
                  <a:pt x="1324035" y="29312"/>
                  <a:pt x="1454772" y="21769"/>
                </a:cubicBezTo>
                <a:cubicBezTo>
                  <a:pt x="1583729" y="15160"/>
                  <a:pt x="1712924" y="14714"/>
                  <a:pt x="1842239" y="16589"/>
                </a:cubicBezTo>
                <a:cubicBezTo>
                  <a:pt x="1958874" y="18285"/>
                  <a:pt x="2075628" y="18018"/>
                  <a:pt x="2192263" y="13196"/>
                </a:cubicBezTo>
                <a:cubicBezTo>
                  <a:pt x="2323253" y="7660"/>
                  <a:pt x="2454242" y="2928"/>
                  <a:pt x="2585113"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4" y="161085"/>
                  <a:pt x="3501168" y="229143"/>
                  <a:pt x="3512114" y="297090"/>
                </a:cubicBezTo>
                <a:cubicBezTo>
                  <a:pt x="3519231" y="340796"/>
                  <a:pt x="3524136" y="384681"/>
                  <a:pt x="3524809" y="428543"/>
                </a:cubicBezTo>
                <a:cubicBezTo>
                  <a:pt x="3525482" y="472405"/>
                  <a:pt x="3521923" y="516245"/>
                  <a:pt x="3512114" y="559861"/>
                </a:cubicBezTo>
                <a:cubicBezTo>
                  <a:pt x="3491119" y="656469"/>
                  <a:pt x="3485617" y="754605"/>
                  <a:pt x="3495724" y="852186"/>
                </a:cubicBezTo>
                <a:cubicBezTo>
                  <a:pt x="3504577" y="948437"/>
                  <a:pt x="3505176" y="1044867"/>
                  <a:pt x="3502664" y="1141386"/>
                </a:cubicBezTo>
                <a:cubicBezTo>
                  <a:pt x="3500391" y="1228440"/>
                  <a:pt x="3500749" y="1315584"/>
                  <a:pt x="3507210" y="1402639"/>
                </a:cubicBezTo>
                <a:cubicBezTo>
                  <a:pt x="3514626" y="1500407"/>
                  <a:pt x="3520966" y="1598176"/>
                  <a:pt x="3506251" y="1695857"/>
                </a:cubicBezTo>
                <a:cubicBezTo>
                  <a:pt x="3492089" y="1780866"/>
                  <a:pt x="3485019" y="1866447"/>
                  <a:pt x="3485079" y="1952109"/>
                </a:cubicBezTo>
                <a:cubicBezTo>
                  <a:pt x="3486753" y="2065682"/>
                  <a:pt x="3498595" y="2178986"/>
                  <a:pt x="3505414" y="2292381"/>
                </a:cubicBezTo>
                <a:cubicBezTo>
                  <a:pt x="3514746" y="2447918"/>
                  <a:pt x="3522760" y="2603544"/>
                  <a:pt x="3508405" y="2759171"/>
                </a:cubicBezTo>
                <a:cubicBezTo>
                  <a:pt x="3497997" y="2866762"/>
                  <a:pt x="3488427" y="2974352"/>
                  <a:pt x="3496442" y="3082389"/>
                </a:cubicBezTo>
                <a:cubicBezTo>
                  <a:pt x="3502065"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7" y="3642229"/>
                  <a:pt x="1771055" y="3636431"/>
                </a:cubicBezTo>
                <a:cubicBezTo>
                  <a:pt x="1659183" y="3633576"/>
                  <a:pt x="1547429" y="3634736"/>
                  <a:pt x="1435675" y="3638305"/>
                </a:cubicBezTo>
                <a:cubicBezTo>
                  <a:pt x="1179419" y="3646601"/>
                  <a:pt x="923403" y="3637323"/>
                  <a:pt x="667265" y="3634558"/>
                </a:cubicBezTo>
                <a:cubicBezTo>
                  <a:pt x="569736" y="3633488"/>
                  <a:pt x="472205" y="3633665"/>
                  <a:pt x="374793"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40"/>
                </a:cubicBezTo>
                <a:cubicBezTo>
                  <a:pt x="14432" y="472556"/>
                  <a:pt x="17180" y="369671"/>
                  <a:pt x="12878" y="266688"/>
                </a:cubicBezTo>
                <a:lnTo>
                  <a:pt x="14418" y="21931"/>
                </a:lnTo>
                <a:lnTo>
                  <a:pt x="163536" y="23733"/>
                </a:lnTo>
                <a:cubicBezTo>
                  <a:pt x="346324" y="25875"/>
                  <a:pt x="528992" y="25875"/>
                  <a:pt x="711061" y="9535"/>
                </a:cubicBezTo>
                <a:cubicBezTo>
                  <a:pt x="769618" y="4223"/>
                  <a:pt x="828414" y="562"/>
                  <a:pt x="887180" y="60"/>
                </a:cubicBezTo>
                <a:close/>
              </a:path>
            </a:pathLst>
          </a:custGeom>
          <a:noFill/>
          <a:ln>
            <a:noFill/>
          </a:ln>
        </p:spPr>
      </p:pic>
      <p:sp>
        <p:nvSpPr>
          <p:cNvPr id="156" name="Google Shape;156;p8"/>
          <p:cNvSpPr txBox="1"/>
          <p:nvPr/>
        </p:nvSpPr>
        <p:spPr>
          <a:xfrm>
            <a:off x="838200" y="6409632"/>
            <a:ext cx="2466218" cy="2906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Tahoma"/>
              <a:buNone/>
            </a:pPr>
            <a:r>
              <a:rPr b="1" i="0" lang="fr-CA" sz="1800" u="none" cap="none" strike="noStrike">
                <a:solidFill>
                  <a:schemeClr val="dk1"/>
                </a:solidFill>
                <a:latin typeface="Tahoma"/>
                <a:ea typeface="Tahoma"/>
                <a:cs typeface="Tahoma"/>
                <a:sym typeface="Tahoma"/>
              </a:rPr>
              <a:t>Projet Hoola One</a:t>
            </a:r>
            <a:endParaRPr b="0" i="0" sz="1400" u="none" cap="none" strike="noStrike">
              <a:solidFill>
                <a:srgbClr val="000000"/>
              </a:solidFill>
              <a:latin typeface="Arial"/>
              <a:ea typeface="Arial"/>
              <a:cs typeface="Arial"/>
              <a:sym typeface="Arial"/>
            </a:endParaRPr>
          </a:p>
        </p:txBody>
      </p:sp>
      <p:sp>
        <p:nvSpPr>
          <p:cNvPr id="157" name="Google Shape;157;p8"/>
          <p:cNvSpPr txBox="1"/>
          <p:nvPr/>
        </p:nvSpPr>
        <p:spPr>
          <a:xfrm>
            <a:off x="4977191" y="6513855"/>
            <a:ext cx="2466218" cy="2906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Tahoma"/>
              <a:buNone/>
            </a:pPr>
            <a:r>
              <a:rPr b="1" i="0" lang="fr-CA" sz="1800" u="none" cap="none" strike="noStrike">
                <a:solidFill>
                  <a:schemeClr val="dk1"/>
                </a:solidFill>
                <a:latin typeface="Tahoma"/>
                <a:ea typeface="Tahoma"/>
                <a:cs typeface="Tahoma"/>
                <a:sym typeface="Tahoma"/>
              </a:rPr>
              <a:t>Mission 1000 tonnes</a:t>
            </a:r>
            <a:endParaRPr b="1" i="0" sz="1800" u="none" cap="none" strike="noStrike">
              <a:solidFill>
                <a:schemeClr val="dk1"/>
              </a:solidFill>
              <a:latin typeface="Tahoma"/>
              <a:ea typeface="Tahoma"/>
              <a:cs typeface="Tahoma"/>
              <a:sym typeface="Tahoma"/>
            </a:endParaRPr>
          </a:p>
        </p:txBody>
      </p:sp>
      <p:sp>
        <p:nvSpPr>
          <p:cNvPr id="158" name="Google Shape;158;p8"/>
          <p:cNvSpPr txBox="1"/>
          <p:nvPr/>
        </p:nvSpPr>
        <p:spPr>
          <a:xfrm>
            <a:off x="8583071" y="6457949"/>
            <a:ext cx="2466218" cy="2906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Tahoma"/>
              <a:buNone/>
            </a:pPr>
            <a:r>
              <a:rPr b="1" i="0" lang="fr-CA" sz="1800" u="none" cap="none" strike="noStrike">
                <a:solidFill>
                  <a:schemeClr val="dk1"/>
                </a:solidFill>
                <a:latin typeface="Tahoma"/>
                <a:ea typeface="Tahoma"/>
                <a:cs typeface="Tahoma"/>
                <a:sym typeface="Tahoma"/>
              </a:rPr>
              <a:t>The ocean cleanup</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52"/>
                                        </p:tgtEl>
                                        <p:attrNameLst>
                                          <p:attrName>style.visibility</p:attrName>
                                        </p:attrNameLst>
                                      </p:cBhvr>
                                      <p:to>
                                        <p:strVal val="visible"/>
                                      </p:to>
                                    </p:set>
                                    <p:animEffect filter="fade" transition="in">
                                      <p:cBhvr>
                                        <p:cTn dur="400"/>
                                        <p:tgtEl>
                                          <p:spTgt spid="152"/>
                                        </p:tgtEl>
                                      </p:cBhvr>
                                    </p:animEffect>
                                  </p:childTnLst>
                                </p:cTn>
                              </p:par>
                              <p:par>
                                <p:cTn fill="hold" nodeType="withEffect" presetClass="entr" presetID="10" presetSubtype="0">
                                  <p:stCondLst>
                                    <p:cond delay="1000"/>
                                  </p:stCondLst>
                                  <p:childTnLst>
                                    <p:set>
                                      <p:cBhvr>
                                        <p:cTn dur="1" fill="hold">
                                          <p:stCondLst>
                                            <p:cond delay="0"/>
                                          </p:stCondLst>
                                        </p:cTn>
                                        <p:tgtEl>
                                          <p:spTgt spid="156"/>
                                        </p:tgtEl>
                                        <p:attrNameLst>
                                          <p:attrName>style.visibility</p:attrName>
                                        </p:attrNameLst>
                                      </p:cBhvr>
                                      <p:to>
                                        <p:strVal val="visible"/>
                                      </p:to>
                                    </p:set>
                                    <p:animEffect filter="fade" transition="in">
                                      <p:cBhvr>
                                        <p:cTn dur="400"/>
                                        <p:tgtEl>
                                          <p:spTgt spid="156"/>
                                        </p:tgtEl>
                                      </p:cBhvr>
                                    </p:animEffect>
                                  </p:childTnLst>
                                </p:cTn>
                              </p:par>
                              <p:par>
                                <p:cTn fill="hold" nodeType="withEffect" presetClass="entr" presetID="10" presetSubtype="0">
                                  <p:stCondLst>
                                    <p:cond delay="1000"/>
                                  </p:stCondLst>
                                  <p:childTnLst>
                                    <p:set>
                                      <p:cBhvr>
                                        <p:cTn dur="1" fill="hold">
                                          <p:stCondLst>
                                            <p:cond delay="0"/>
                                          </p:stCondLst>
                                        </p:cTn>
                                        <p:tgtEl>
                                          <p:spTgt spid="157"/>
                                        </p:tgtEl>
                                        <p:attrNameLst>
                                          <p:attrName>style.visibility</p:attrName>
                                        </p:attrNameLst>
                                      </p:cBhvr>
                                      <p:to>
                                        <p:strVal val="visible"/>
                                      </p:to>
                                    </p:set>
                                    <p:animEffect filter="fade" transition="in">
                                      <p:cBhvr>
                                        <p:cTn dur="400"/>
                                        <p:tgtEl>
                                          <p:spTgt spid="157"/>
                                        </p:tgtEl>
                                      </p:cBhvr>
                                    </p:animEffect>
                                  </p:childTnLst>
                                </p:cTn>
                              </p:par>
                              <p:par>
                                <p:cTn fill="hold" nodeType="withEffect" presetClass="entr" presetID="10" presetSubtype="0">
                                  <p:stCondLst>
                                    <p:cond delay="1000"/>
                                  </p:stCondLst>
                                  <p:childTnLst>
                                    <p:set>
                                      <p:cBhvr>
                                        <p:cTn dur="1" fill="hold">
                                          <p:stCondLst>
                                            <p:cond delay="0"/>
                                          </p:stCondLst>
                                        </p:cTn>
                                        <p:tgtEl>
                                          <p:spTgt spid="158"/>
                                        </p:tgtEl>
                                        <p:attrNameLst>
                                          <p:attrName>style.visibility</p:attrName>
                                        </p:attrNameLst>
                                      </p:cBhvr>
                                      <p:to>
                                        <p:strVal val="visible"/>
                                      </p:to>
                                    </p:set>
                                    <p:animEffect filter="fade" transition="in">
                                      <p:cBhvr>
                                        <p:cTn dur="4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descr="A person holding a tire in water&#10;&#10;Description automatically generated" id="164" name="Google Shape;164;p9">
            <a:hlinkClick r:id="rId3"/>
          </p:cNvPr>
          <p:cNvPicPr preferRelativeResize="0"/>
          <p:nvPr/>
        </p:nvPicPr>
        <p:blipFill rotWithShape="1">
          <a:blip r:embed="rId4">
            <a:alphaModFix/>
          </a:blip>
          <a:srcRect b="0" l="0" r="0" t="0"/>
          <a:stretch/>
        </p:blipFill>
        <p:spPr>
          <a:xfrm>
            <a:off x="2667000" y="0"/>
            <a:ext cx="6858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0"/>
          <p:cNvSpPr/>
          <p:nvPr/>
        </p:nvSpPr>
        <p:spPr>
          <a:xfrm>
            <a:off x="0" y="0"/>
            <a:ext cx="12192000" cy="6858000"/>
          </a:xfrm>
          <a:prstGeom prst="rect">
            <a:avLst/>
          </a:prstGeom>
          <a:blipFill rotWithShape="1">
            <a:blip r:embed="rId3">
              <a:alphaModFix/>
            </a:blip>
            <a:stretch>
              <a:fillRect b="-64990" l="0" r="0" t="-6499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ahoma"/>
              <a:ea typeface="Tahoma"/>
              <a:cs typeface="Tahoma"/>
              <a:sym typeface="Tahoma"/>
            </a:endParaRPr>
          </a:p>
        </p:txBody>
      </p:sp>
      <p:sp>
        <p:nvSpPr>
          <p:cNvPr id="171" name="Google Shape;171;p10"/>
          <p:cNvSpPr txBox="1"/>
          <p:nvPr>
            <p:ph type="title"/>
          </p:nvPr>
        </p:nvSpPr>
        <p:spPr>
          <a:xfrm>
            <a:off x="481029" y="625683"/>
            <a:ext cx="4023360" cy="320413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Tahoma"/>
              <a:buNone/>
            </a:pPr>
            <a:r>
              <a:rPr lang="fr-CA" sz="4800">
                <a:solidFill>
                  <a:schemeClr val="dk1"/>
                </a:solidFill>
                <a:latin typeface="Tahoma"/>
                <a:ea typeface="Tahoma"/>
                <a:cs typeface="Tahoma"/>
                <a:sym typeface="Tahoma"/>
              </a:rPr>
              <a:t>Que pouvons-nous faire? </a:t>
            </a:r>
            <a:endParaRPr/>
          </a:p>
        </p:txBody>
      </p:sp>
      <p:sp>
        <p:nvSpPr>
          <p:cNvPr id="172" name="Google Shape;172;p10"/>
          <p:cNvSpPr txBox="1"/>
          <p:nvPr>
            <p:ph idx="1" type="body"/>
          </p:nvPr>
        </p:nvSpPr>
        <p:spPr>
          <a:xfrm>
            <a:off x="481028" y="4546917"/>
            <a:ext cx="4736100" cy="1208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fr-CA" sz="3200">
                <a:solidFill>
                  <a:schemeClr val="dk1"/>
                </a:solidFill>
                <a:latin typeface="Tahoma"/>
                <a:ea typeface="Tahoma"/>
                <a:cs typeface="Tahoma"/>
                <a:sym typeface="Tahoma"/>
              </a:rPr>
              <a:t>Jouer dans nos déchets!</a:t>
            </a:r>
            <a:endParaRPr/>
          </a:p>
        </p:txBody>
      </p:sp>
      <p:sp>
        <p:nvSpPr>
          <p:cNvPr id="173" name="Google Shape;173;p10"/>
          <p:cNvSpPr/>
          <p:nvPr/>
        </p:nvSpPr>
        <p:spPr>
          <a:xfrm rot="5400000">
            <a:off x="759921" y="346791"/>
            <a:ext cx="146304"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Tahoma"/>
              <a:buNone/>
            </a:pPr>
            <a:r>
              <a:t/>
            </a:r>
            <a:endParaRPr b="0" i="0" sz="1800" u="none" cap="none" strike="noStrike">
              <a:solidFill>
                <a:srgbClr val="FFFFFF"/>
              </a:solidFill>
              <a:latin typeface="Calibri"/>
              <a:ea typeface="Calibri"/>
              <a:cs typeface="Calibri"/>
              <a:sym typeface="Calibri"/>
            </a:endParaRPr>
          </a:p>
        </p:txBody>
      </p:sp>
      <p:sp>
        <p:nvSpPr>
          <p:cNvPr id="174" name="Google Shape;174;p10"/>
          <p:cNvSpPr/>
          <p:nvPr/>
        </p:nvSpPr>
        <p:spPr>
          <a:xfrm>
            <a:off x="481029" y="4546920"/>
            <a:ext cx="4023360"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A green arrows with words and symbols&#10;&#10;Description automatically generated with medium confidence" id="175" name="Google Shape;175;p10">
            <a:hlinkClick r:id="rId4"/>
          </p:cNvPr>
          <p:cNvPicPr preferRelativeResize="0"/>
          <p:nvPr/>
        </p:nvPicPr>
        <p:blipFill rotWithShape="1">
          <a:blip r:embed="rId5">
            <a:alphaModFix/>
          </a:blip>
          <a:srcRect b="0" l="0" r="0" t="0"/>
          <a:stretch/>
        </p:blipFill>
        <p:spPr>
          <a:xfrm>
            <a:off x="4985418" y="0"/>
            <a:ext cx="7287261" cy="6858000"/>
          </a:xfrm>
          <a:prstGeom prst="roundRect">
            <a:avLst>
              <a:gd fmla="val 16667" name="adj"/>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2023-07-26T00:31:01Z</dcterms:created>
  <dc:creator>ivar alberto</dc:creator>
</cp:coreProperties>
</file>