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Tahoma"/>
      <p:regular r:id="rId23"/>
      <p:bold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17">
          <p15:clr>
            <a:srgbClr val="A4A3A4"/>
          </p15:clr>
        </p15:guide>
      </p15:sldGuideLst>
    </p:ext>
    <p:ext uri="GoogleSlidesCustomDataVersion2">
      <go:slidesCustomData xmlns:go="http://customooxmlschemas.google.com/" r:id="rId25" roundtripDataSignature="AMtx7mg2cGvMGTgoybURMgL7Q9v/VQqe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17"/>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Tahoma-bold.fntdata"/><Relationship Id="rId23" Type="http://schemas.openxmlformats.org/officeDocument/2006/relationships/font" Target="fonts/Tahom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b="1" lang="fr-CA"/>
              <a:t>C’est quoi l’érosion? Est-ce que ça parlait de ça dans la BD? </a:t>
            </a:r>
            <a:endParaRPr b="1"/>
          </a:p>
          <a:p>
            <a:pPr indent="0" lvl="0" marL="0" rtl="0" algn="l">
              <a:spcBef>
                <a:spcPts val="0"/>
              </a:spcBef>
              <a:spcAft>
                <a:spcPts val="0"/>
              </a:spcAft>
              <a:buClr>
                <a:schemeClr val="dk1"/>
              </a:buClr>
              <a:buSzPts val="1400"/>
              <a:buFont typeface="Arial"/>
              <a:buNone/>
            </a:pPr>
            <a:r>
              <a:rPr lang="fr-CA"/>
              <a:t>*Prendre les notions des enfants en note au tableau*</a:t>
            </a:r>
            <a:endParaRPr/>
          </a:p>
          <a:p>
            <a:pPr indent="0" lvl="0" marL="0" rtl="0" algn="l">
              <a:spcBef>
                <a:spcPts val="0"/>
              </a:spcBef>
              <a:spcAft>
                <a:spcPts val="0"/>
              </a:spcAft>
              <a:buClr>
                <a:schemeClr val="dk1"/>
              </a:buClr>
              <a:buSzPts val="1200"/>
              <a:buFont typeface="Calibri"/>
              <a:buNone/>
            </a:pPr>
            <a:r>
              <a:t/>
            </a:r>
            <a:endParaRPr b="1"/>
          </a:p>
          <a:p>
            <a:pPr indent="0" lvl="0" marL="0" rtl="0" algn="l">
              <a:spcBef>
                <a:spcPts val="0"/>
              </a:spcBef>
              <a:spcAft>
                <a:spcPts val="0"/>
              </a:spcAft>
              <a:buClr>
                <a:schemeClr val="dk1"/>
              </a:buClr>
              <a:buSzPts val="1200"/>
              <a:buFont typeface="Calibri"/>
              <a:buNone/>
            </a:pPr>
            <a:r>
              <a:rPr lang="fr-CA"/>
              <a:t>Aujourd’hui, nous allons explorer l’érosion côtière. Ce phénomène qu’on peut observer tous les jours près de nous. C’est un phénomène qui a toujours été là. Qui façonne nos plages et nos littoraux depuis des millions d’années. Présentement l’érosion s’accélère dans notre partie du globe, et ça vient de là l’importance de comprendre ce phénomène. Vu que nos littoraux sont remplis de vie variée et diversifiée, il est important de savoir comment protéger le bord du fleuve de l’érosion. Aujourd’hui on fera le tour des causes et des conséquences de l’érosion et sur comment nous pouvons aider le littoral à être plus résilient face à celle-ci. </a:t>
            </a:r>
            <a:endParaRPr/>
          </a:p>
        </p:txBody>
      </p:sp>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CA"/>
              <a:t>Laquelle de ces images ne cause pas d’érosion? Réponse : Les châteaux de sables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Les châteaux de sable causent de l’érosion? Est-ce qu’il faut arrêter d’en faire?</a:t>
            </a:r>
            <a:endParaRPr/>
          </a:p>
          <a:p>
            <a:pPr indent="0" lvl="0" marL="0" rtl="0" algn="l">
              <a:lnSpc>
                <a:spcPct val="100000"/>
              </a:lnSpc>
              <a:spcBef>
                <a:spcPts val="0"/>
              </a:spcBef>
              <a:spcAft>
                <a:spcPts val="0"/>
              </a:spcAft>
              <a:buSzPts val="1400"/>
              <a:buNone/>
            </a:pPr>
            <a:r>
              <a:rPr lang="fr-CA"/>
              <a:t>En fait non, les châteaux sont éphémères et seront détruits par la marée et les vents après qu’on soit partis de la plage. On ne prend pas le château avec nous! Donc, faire des constructions en sable c’est une belle façon de s’amuser tout en respectant le milieu côtier!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Le développement urbain accélère l’érosion selon vous?</a:t>
            </a:r>
            <a:endParaRPr/>
          </a:p>
          <a:p>
            <a:pPr indent="0" lvl="0" marL="0" rtl="0" algn="l">
              <a:lnSpc>
                <a:spcPct val="100000"/>
              </a:lnSpc>
              <a:spcBef>
                <a:spcPts val="0"/>
              </a:spcBef>
              <a:spcAft>
                <a:spcPts val="0"/>
              </a:spcAft>
              <a:buSzPts val="1400"/>
              <a:buNone/>
            </a:pPr>
            <a:r>
              <a:rPr lang="fr-CA"/>
              <a:t>Oui! Lorsqu’on change trop le littoral, on enlève de la végétation importante qui garde le sol en place. En plus, les constructions comme les quais, les enrochements et les murets ne font que déplacer le problème et empêchent l’apport en sédiments venant de l’intérieur des terres. Il se crée également ce qu’on appelle l’effet de bout, l’érosion est accélérée de chaque côté de l’enrochement.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Comment l’alternance des périodes de gel et dégel cause de l’érosion?</a:t>
            </a:r>
            <a:endParaRPr/>
          </a:p>
          <a:p>
            <a:pPr indent="0" lvl="0" marL="0" marR="0" rtl="0" algn="l">
              <a:lnSpc>
                <a:spcPct val="100000"/>
              </a:lnSpc>
              <a:spcBef>
                <a:spcPts val="0"/>
              </a:spcBef>
              <a:spcAft>
                <a:spcPts val="0"/>
              </a:spcAft>
              <a:buClr>
                <a:srgbClr val="000000"/>
              </a:buClr>
              <a:buSzPts val="1400"/>
              <a:buFont typeface="Arial"/>
              <a:buNone/>
            </a:pPr>
            <a:r>
              <a:rPr lang="fr-CA"/>
              <a:t>Le gel-dégel augmente le ruissellement, donc l’eau qui coule du continent et qui transporte des sédiments avec elle. Lorsqu’il y a plusieurs périodes de gel et dégel dans un sol l’hiver, le ruissellement déplace continuellement des sédiments fragilisant la stabilité du littoral pour faire face à l’érosion</a:t>
            </a:r>
            <a:r>
              <a:rPr lang="fr-CA">
                <a:latin typeface="Arial"/>
                <a:ea typeface="Arial"/>
                <a:cs typeface="Arial"/>
                <a:sym typeface="Arial"/>
              </a:rPr>
              <a:t>¹</a:t>
            </a:r>
            <a:r>
              <a:rPr lang="fr-CA"/>
              <a:t>.</a:t>
            </a:r>
            <a:endParaRPr/>
          </a:p>
          <a:p>
            <a:pPr indent="0" lvl="0" marL="0" marR="0" rtl="0" algn="l">
              <a:lnSpc>
                <a:spcPct val="100000"/>
              </a:lnSpc>
              <a:spcBef>
                <a:spcPts val="0"/>
              </a:spcBef>
              <a:spcAft>
                <a:spcPts val="0"/>
              </a:spcAft>
              <a:buClr>
                <a:srgbClr val="000000"/>
              </a:buClr>
              <a:buSzPts val="1400"/>
              <a:buFont typeface="Arial"/>
              <a:buNone/>
            </a:pPr>
            <a:r>
              <a:rPr lang="fr-CA"/>
              <a:t>I</a:t>
            </a:r>
            <a:r>
              <a:rPr lang="fr-CA"/>
              <a:t>l est bon de mentionner que la glace à tout de même un rôle à jouer pour protéger les plages des vagues et des tempêtes. Par contre, </a:t>
            </a:r>
            <a:r>
              <a:rPr i="0" lang="fr-CA"/>
              <a:t>si la glace côtière gel et dégel plusieurs fois durant l</a:t>
            </a:r>
            <a:r>
              <a:rPr lang="fr-CA"/>
              <a:t>’hiver, cela va augmenter le phénomène qu’on retrouve normalement au</a:t>
            </a:r>
            <a:r>
              <a:rPr lang="fr-CA"/>
              <a:t> printemps, soit les blocs de glace qui arrachent des sédiments et des végétaux quand ils décollent et se font amener au large. En effet, le retrait de la glace peut arracher de grosses parties du littoral et changer la forme de la plage si elle n’est plus protégée des tempêtes.</a:t>
            </a:r>
            <a:endParaRPr/>
          </a:p>
          <a:p>
            <a:pPr indent="0" lvl="0" marL="0" rtl="0" algn="l">
              <a:lnSpc>
                <a:spcPct val="100000"/>
              </a:lnSpc>
              <a:spcBef>
                <a:spcPts val="0"/>
              </a:spcBef>
              <a:spcAft>
                <a:spcPts val="0"/>
              </a:spcAft>
              <a:buSzPts val="1400"/>
              <a:buNone/>
            </a:pPr>
            <a:r>
              <a:t/>
            </a:r>
            <a:endParaRPr i="0">
              <a:solidFill>
                <a:srgbClr val="FF0000"/>
              </a:solidFill>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b="0" i="0" lang="fr-CA" sz="1000">
                <a:solidFill>
                  <a:srgbClr val="222222"/>
                </a:solidFill>
                <a:latin typeface="Arial"/>
                <a:ea typeface="Arial"/>
                <a:cs typeface="Arial"/>
                <a:sym typeface="Arial"/>
              </a:rPr>
              <a:t>¹Davidson-Arnott, R., &amp; Ollerhead, J. (2011). Coastal erosion and climate change.</a:t>
            </a:r>
            <a:endParaRPr sz="10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66" name="Google Shape;16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fr-CA" sz="1800" u="sng" strike="noStrike">
                <a:solidFill>
                  <a:srgbClr val="000000"/>
                </a:solidFill>
              </a:rPr>
              <a:t>Partie 3 : Conséquences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Les conséquences de l’érosion nous affectent autant que les animaux avec qui on partage le littoral. La</a:t>
            </a:r>
            <a:r>
              <a:rPr lang="fr-CA" u="sng"/>
              <a:t> vulnérabilité face au climat</a:t>
            </a:r>
            <a:r>
              <a:rPr lang="fr-CA"/>
              <a:t> ainsi que la </a:t>
            </a:r>
            <a:r>
              <a:rPr lang="fr-CA" u="sng"/>
              <a:t>perte d’habitat</a:t>
            </a:r>
            <a:r>
              <a:rPr lang="fr-CA"/>
              <a:t> sont deux conséquences de l’érosion qui ont un impact réel sur la façon dont on occupe le territoire. </a:t>
            </a:r>
            <a:endParaRPr/>
          </a:p>
          <a:p>
            <a:pPr indent="0" lvl="0" marL="0" rtl="0" algn="l">
              <a:lnSpc>
                <a:spcPct val="100000"/>
              </a:lnSpc>
              <a:spcBef>
                <a:spcPts val="0"/>
              </a:spcBef>
              <a:spcAft>
                <a:spcPts val="0"/>
              </a:spcAft>
              <a:buSzPts val="1400"/>
              <a:buNone/>
            </a:pPr>
            <a:r>
              <a:t/>
            </a:r>
            <a:endParaRPr>
              <a:solidFill>
                <a:srgbClr val="FF0000"/>
              </a:solidFill>
            </a:endParaRPr>
          </a:p>
          <a:p>
            <a:pPr indent="0" lvl="0" marL="0" rtl="0" algn="l">
              <a:lnSpc>
                <a:spcPct val="100000"/>
              </a:lnSpc>
              <a:spcBef>
                <a:spcPts val="0"/>
              </a:spcBef>
              <a:spcAft>
                <a:spcPts val="0"/>
              </a:spcAft>
              <a:buSzPts val="1400"/>
              <a:buNone/>
            </a:pPr>
            <a:r>
              <a:t/>
            </a:r>
            <a:endParaRPr>
              <a:solidFill>
                <a:srgbClr val="FF0000"/>
              </a:solidFill>
            </a:endParaRPr>
          </a:p>
        </p:txBody>
      </p:sp>
      <p:sp>
        <p:nvSpPr>
          <p:cNvPr id="180" name="Google Shape;18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Vulnérabilité face au climat:</a:t>
            </a:r>
            <a:endParaRPr/>
          </a:p>
          <a:p>
            <a:pPr indent="0" lvl="0" marL="0" rtl="0" algn="l">
              <a:lnSpc>
                <a:spcPct val="100000"/>
              </a:lnSpc>
              <a:spcBef>
                <a:spcPts val="0"/>
              </a:spcBef>
              <a:spcAft>
                <a:spcPts val="0"/>
              </a:spcAft>
              <a:buSzPts val="1400"/>
              <a:buNone/>
            </a:pPr>
            <a:r>
              <a:rPr lang="fr-CA"/>
              <a:t>L’érosion nous rend plus vulnérables aux grosses tempêtes. Le littoral en santé est une zone de protection entre les villes proches de l’eau et la mer. Lorsque l’érosion est forte, le littoral est moins en santé et les dommages aux bâtiments et infrastructures peuvent être plus forts. Pensez au nombre de fois que la route passe juste à côté de l’eau comme en Gaspésie!</a:t>
            </a:r>
            <a:endParaRPr/>
          </a:p>
          <a:p>
            <a:pPr indent="0" lvl="0" marL="0" rtl="0" algn="l">
              <a:lnSpc>
                <a:spcPct val="100000"/>
              </a:lnSpc>
              <a:spcBef>
                <a:spcPts val="0"/>
              </a:spcBef>
              <a:spcAft>
                <a:spcPts val="0"/>
              </a:spcAft>
              <a:buSzPts val="1400"/>
              <a:buNone/>
            </a:pPr>
            <a:r>
              <a:t/>
            </a:r>
            <a:endParaRPr>
              <a:solidFill>
                <a:srgbClr val="FF0000"/>
              </a:solidFill>
            </a:endParaRPr>
          </a:p>
        </p:txBody>
      </p:sp>
      <p:sp>
        <p:nvSpPr>
          <p:cNvPr id="189" name="Google Shape;18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Perte d’habitat</a:t>
            </a:r>
            <a:endParaRPr/>
          </a:p>
          <a:p>
            <a:pPr indent="0" lvl="0" marL="0" rtl="0" algn="l">
              <a:lnSpc>
                <a:spcPct val="100000"/>
              </a:lnSpc>
              <a:spcBef>
                <a:spcPts val="0"/>
              </a:spcBef>
              <a:spcAft>
                <a:spcPts val="0"/>
              </a:spcAft>
              <a:buSzPts val="1400"/>
              <a:buNone/>
            </a:pPr>
            <a:r>
              <a:rPr lang="fr-CA"/>
              <a:t>L’érosion nous fait perdre de grosses parties du littoral qui sont très précieuses pour les plantes et les animaux qui y habitent. Chaque année des milliers d’oiseaux s’arrêtent chez nous pour se reposer et s’alimenter avant de continuer leurs migrations. Lorsque l’érosion endommage le littoral, la nourriture pour ces oiseaux est moins disponible. Donc, ils doivent chercher plus longtemps avant de trouver un bon endroit pour s’arrêter.</a:t>
            </a:r>
            <a:endParaRPr/>
          </a:p>
          <a:p>
            <a:pPr indent="0" lvl="0" marL="0" rtl="0" algn="l">
              <a:lnSpc>
                <a:spcPct val="100000"/>
              </a:lnSpc>
              <a:spcBef>
                <a:spcPts val="0"/>
              </a:spcBef>
              <a:spcAft>
                <a:spcPts val="0"/>
              </a:spcAft>
              <a:buSzPts val="1400"/>
              <a:buNone/>
            </a:pPr>
            <a:r>
              <a:rPr lang="fr-CA"/>
              <a:t>Pensez à Milo, il doit se rendre dans le sud des États-Unis pour passer l’hiver. Pour accomplir cette migration, il doit trouver des haltes pour récupérer et pouvoir continuer. L’érosion diminue la qualité des haltes disponibles pour Milo, rendant ses déplacements plus difficiles pour lui et ses autres amis migrateurs, comme Bob le bruant. </a:t>
            </a:r>
            <a:endParaRPr/>
          </a:p>
          <a:p>
            <a:pPr indent="0" lvl="0" marL="0" marR="0" rtl="0" algn="l">
              <a:lnSpc>
                <a:spcPct val="100000"/>
              </a:lnSpc>
              <a:spcBef>
                <a:spcPts val="0"/>
              </a:spcBef>
              <a:spcAft>
                <a:spcPts val="0"/>
              </a:spcAft>
              <a:buClr>
                <a:schemeClr val="dk1"/>
              </a:buClr>
              <a:buSzPts val="1200"/>
              <a:buFont typeface="Calibri"/>
              <a:buNone/>
            </a:pPr>
            <a:r>
              <a:t/>
            </a:r>
            <a:endParaRPr b="0"/>
          </a:p>
        </p:txBody>
      </p:sp>
      <p:sp>
        <p:nvSpPr>
          <p:cNvPr id="199" name="Google Shape;19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fr-CA" sz="1800" u="sng" strike="noStrike">
                <a:solidFill>
                  <a:srgbClr val="000000"/>
                </a:solidFill>
              </a:rPr>
              <a:t>Partie 4</a:t>
            </a:r>
            <a:r>
              <a:rPr lang="fr-CA" sz="1800" u="sng" strike="noStrike">
                <a:solidFill>
                  <a:srgbClr val="000000"/>
                </a:solidFill>
              </a:rPr>
              <a:t> </a:t>
            </a:r>
            <a:r>
              <a:rPr b="1" lang="fr-CA" sz="1800" u="sng" strike="noStrike">
                <a:solidFill>
                  <a:srgbClr val="000000"/>
                </a:solidFill>
              </a:rPr>
              <a:t>: Intégration des connaissances</a:t>
            </a:r>
            <a:endParaRPr sz="1800" u="none" strike="noStrike"/>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fr-CA"/>
              <a:t>Jeux!</a:t>
            </a:r>
            <a:endParaRPr/>
          </a:p>
          <a:p>
            <a:pPr indent="0" lvl="0" marL="0" rtl="0" algn="l">
              <a:lnSpc>
                <a:spcPct val="100000"/>
              </a:lnSpc>
              <a:spcBef>
                <a:spcPts val="0"/>
              </a:spcBef>
              <a:spcAft>
                <a:spcPts val="0"/>
              </a:spcAft>
              <a:buSzPts val="1400"/>
              <a:buNone/>
            </a:pPr>
            <a:r>
              <a:rPr b="0" lang="fr-CA"/>
              <a:t>Vous allez devoir vous placer en équipe de 3-4 personnes. Chaque équipe va recevoir 9 images avec chacune une cause, une conséquence et une solution reliée à l’érosion. Vous devez mettre les cartes en ordre pour savoir comment bien lutter contre l’érosion!</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fr-CA"/>
              <a:t>Donc, vous devez placer la bonne cause, avec la bonne conséquence et la bonne solution. Il se peut qu’une solution marche avec plusieurs problématiques alors attention!</a:t>
            </a:r>
            <a:endParaRPr b="0"/>
          </a:p>
          <a:p>
            <a:pPr indent="0" lvl="0" marL="0" rtl="0" algn="l">
              <a:lnSpc>
                <a:spcPct val="100000"/>
              </a:lnSpc>
              <a:spcBef>
                <a:spcPts val="0"/>
              </a:spcBef>
              <a:spcAft>
                <a:spcPts val="0"/>
              </a:spcAft>
              <a:buSzPts val="1400"/>
              <a:buNone/>
            </a:pPr>
            <a:r>
              <a:rPr lang="fr-CA"/>
              <a:t>Si le concept de cause/conséquence n’est pas totalement acquis pour les jeunes selon le niveau scolaire, on peut aborder l’activité comme une histoire qu’il faut remettre en ordre. Comme dans une histoire, il y a un élément déclencheur (un “tout à coup”, puis une problématique qui s’ensuit pour terminer avec une solution au problème).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p:txBody>
      </p:sp>
      <p:sp>
        <p:nvSpPr>
          <p:cNvPr id="208" name="Google Shape;20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Pourquoi le fait de marcher sur des sentiers balisés aide à lutter contre l’érosion?</a:t>
            </a:r>
            <a:endParaRPr b="1"/>
          </a:p>
          <a:p>
            <a:pPr indent="0" lvl="0" marL="0" rtl="0" algn="l">
              <a:lnSpc>
                <a:spcPct val="100000"/>
              </a:lnSpc>
              <a:spcBef>
                <a:spcPts val="0"/>
              </a:spcBef>
              <a:spcAft>
                <a:spcPts val="0"/>
              </a:spcAft>
              <a:buSzPts val="1400"/>
              <a:buNone/>
            </a:pPr>
            <a:r>
              <a:rPr lang="fr-CA"/>
              <a:t>On évite de déraciner les plantes qui y sont installées ce qui permet de faire place à une belle bande riveraine bien fournie qui aidera à lutter contre l’érosion.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Pourquoi le bois coupé localement aide à lutter contre l’érosion ?</a:t>
            </a:r>
            <a:endParaRPr b="1"/>
          </a:p>
          <a:p>
            <a:pPr indent="0" lvl="0" marL="0" rtl="0" algn="l">
              <a:lnSpc>
                <a:spcPct val="100000"/>
              </a:lnSpc>
              <a:spcBef>
                <a:spcPts val="0"/>
              </a:spcBef>
              <a:spcAft>
                <a:spcPts val="0"/>
              </a:spcAft>
              <a:buSzPts val="1400"/>
              <a:buNone/>
            </a:pPr>
            <a:r>
              <a:rPr lang="fr-CA"/>
              <a:t>En évitant de brûler le bois de grève et donc, de le laisser sur place, on permet aux végétaux de s’enraciner dans un sol qui est stabilisé par le bois de grève. </a:t>
            </a:r>
            <a:endParaRPr/>
          </a:p>
          <a:p>
            <a:pPr indent="0" lvl="0" marL="0" rtl="0" algn="l">
              <a:lnSpc>
                <a:spcPct val="100000"/>
              </a:lnSpc>
              <a:spcBef>
                <a:spcPts val="0"/>
              </a:spcBef>
              <a:spcAft>
                <a:spcPts val="0"/>
              </a:spcAft>
              <a:buSzPts val="1400"/>
              <a:buNone/>
            </a:pPr>
            <a:r>
              <a:t/>
            </a:r>
            <a:endParaRPr/>
          </a:p>
        </p:txBody>
      </p:sp>
      <p:sp>
        <p:nvSpPr>
          <p:cNvPr id="217" name="Google Shape;21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Pourquoi rouler sur les routes dédiées aux véhicules permet de lutter contre l’érosion ?</a:t>
            </a:r>
            <a:endParaRPr b="1"/>
          </a:p>
          <a:p>
            <a:pPr indent="0" lvl="0" marL="0" rtl="0" algn="l">
              <a:lnSpc>
                <a:spcPct val="100000"/>
              </a:lnSpc>
              <a:spcBef>
                <a:spcPts val="0"/>
              </a:spcBef>
              <a:spcAft>
                <a:spcPts val="0"/>
              </a:spcAft>
              <a:buSzPts val="1400"/>
              <a:buNone/>
            </a:pPr>
            <a:r>
              <a:rPr lang="fr-CA"/>
              <a:t>Les voitures endommagent la bande riveraine en détruisant le réseau des racines des plantes comme Ella l’Élyme des sables et en endommageant la laisse de mer qui peut se trouver tout le long de la plage. </a:t>
            </a:r>
            <a:r>
              <a:rPr b="1" lang="fr-CA"/>
              <a:t>Avez-vous déjà vu des gens rouler sur la plage? Qu’est-ce que vous diriez à ces gens ?</a:t>
            </a:r>
            <a:endParaRPr b="1"/>
          </a:p>
          <a:p>
            <a:pPr indent="0" lvl="0" marL="0" rtl="0" algn="l">
              <a:lnSpc>
                <a:spcPct val="100000"/>
              </a:lnSpc>
              <a:spcBef>
                <a:spcPts val="0"/>
              </a:spcBef>
              <a:spcAft>
                <a:spcPts val="0"/>
              </a:spcAft>
              <a:buSzPts val="1400"/>
              <a:buNone/>
            </a:pPr>
            <a:r>
              <a:rPr b="1" lang="fr-CA"/>
              <a:t> </a:t>
            </a:r>
            <a:endParaRPr b="1"/>
          </a:p>
          <a:p>
            <a:pPr indent="0" lvl="0" marL="0" rtl="0" algn="l">
              <a:lnSpc>
                <a:spcPct val="100000"/>
              </a:lnSpc>
              <a:spcBef>
                <a:spcPts val="0"/>
              </a:spcBef>
              <a:spcAft>
                <a:spcPts val="0"/>
              </a:spcAft>
              <a:buSzPts val="1400"/>
              <a:buNone/>
            </a:pPr>
            <a:r>
              <a:rPr b="1" lang="fr-CA"/>
              <a:t>Le développement urbain</a:t>
            </a:r>
            <a:r>
              <a:rPr lang="fr-CA"/>
              <a:t> fragilise les milieux côtiers en brisant l’équilibre d’apport et de retrait des sédiments. Le parcours naturel des sédiments va être bouleversé par les constructions.  Le Comité ZIP s’assure que tous les choix en termes de gestion sur le littoral soient durables et tiennent compte de la diversité du milieu. Un bon réflexe serait de les contacter lorsqu’on se pose des questions sur le sujet de l’érosion!</a:t>
            </a:r>
            <a:endParaRPr/>
          </a:p>
          <a:p>
            <a:pPr indent="0" lvl="0" marL="0" rtl="0" algn="l">
              <a:lnSpc>
                <a:spcPct val="100000"/>
              </a:lnSpc>
              <a:spcBef>
                <a:spcPts val="0"/>
              </a:spcBef>
              <a:spcAft>
                <a:spcPts val="0"/>
              </a:spcAft>
              <a:buSzPts val="1400"/>
              <a:buNone/>
            </a:pPr>
            <a:r>
              <a:t/>
            </a:r>
            <a:endParaRPr>
              <a:highlight>
                <a:srgbClr val="FFFF00"/>
              </a:highlight>
            </a:endParaRPr>
          </a:p>
        </p:txBody>
      </p:sp>
      <p:sp>
        <p:nvSpPr>
          <p:cNvPr id="233" name="Google Shape;23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fr-CA" sz="1800" u="sng">
                <a:solidFill>
                  <a:srgbClr val="000000"/>
                </a:solidFill>
              </a:rPr>
              <a:t>Conclusion : </a:t>
            </a:r>
            <a:endParaRPr sz="18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Vous êtes dorénavant des experts de l’érosion! Maintenant que  vous savez comment réduire l’impact de l’érosion sur les milieux côtiers, c’est votre mission de sensibiliser les autres autour de vous pour garder ces milieux en santé.</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Qu’est-ce qui vous a surpris de cette présentation?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N’oubliez pas que la meilleure façon de sensibiliser vos proches sur l’érosion c’est en adoptant vous-mêmes les bons comportements. Bravo tout le monde! Vous savez maintenant comment protéger votre ville/village de l’érosion!</a:t>
            </a:r>
            <a:endParaRPr/>
          </a:p>
        </p:txBody>
      </p:sp>
      <p:sp>
        <p:nvSpPr>
          <p:cNvPr id="249" name="Google Shape;24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fr-CA" sz="1800" u="sng" strike="noStrike">
                <a:solidFill>
                  <a:srgbClr val="000000"/>
                </a:solidFill>
              </a:rPr>
              <a:t>Partie 1</a:t>
            </a:r>
            <a:r>
              <a:rPr b="1" lang="fr-CA" sz="1800" u="sng" strike="noStrike"/>
              <a:t> : Réflexion sur l’érosion</a:t>
            </a:r>
            <a:endParaRPr sz="1800" u="none" strike="noStrike"/>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chemeClr val="dk1"/>
              </a:buClr>
              <a:buSzPts val="1200"/>
              <a:buFont typeface="Calibri"/>
              <a:buNone/>
            </a:pPr>
            <a:r>
              <a:rPr b="1" lang="fr-CA"/>
              <a:t>À main levée, qui a déjà entendu le mot érosion? </a:t>
            </a:r>
            <a:endParaRPr/>
          </a:p>
          <a:p>
            <a:pPr indent="0" lvl="0" marL="0" rtl="0" algn="l">
              <a:lnSpc>
                <a:spcPct val="100000"/>
              </a:lnSpc>
              <a:spcBef>
                <a:spcPts val="0"/>
              </a:spcBef>
              <a:spcAft>
                <a:spcPts val="0"/>
              </a:spcAft>
              <a:buSzPts val="1400"/>
              <a:buNone/>
            </a:pPr>
            <a:r>
              <a:rPr b="1" lang="fr-CA"/>
              <a:t>Qu’est-ce que l’érosion côtière selon vous?</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b="1" lang="fr-CA"/>
              <a:t>Érosion:</a:t>
            </a:r>
            <a:r>
              <a:rPr lang="fr-CA"/>
              <a:t> </a:t>
            </a:r>
            <a:r>
              <a:rPr i="0" lang="fr-CA"/>
              <a:t>L’érosion côtière est un </a:t>
            </a:r>
            <a:r>
              <a:rPr b="1" i="0" lang="fr-CA"/>
              <a:t>processus naturel </a:t>
            </a:r>
            <a:r>
              <a:rPr i="0" lang="fr-CA"/>
              <a:t>qui consiste en la dégradation du sol et des roches sur le littoral, </a:t>
            </a:r>
            <a:r>
              <a:rPr lang="fr-CA"/>
              <a:t>mais également sous</a:t>
            </a:r>
            <a:r>
              <a:rPr i="0" lang="fr-CA"/>
              <a:t> la surface de l’eau</a:t>
            </a:r>
            <a:r>
              <a:rPr b="0" i="0" lang="fr-CA">
                <a:solidFill>
                  <a:srgbClr val="222222"/>
                </a:solidFill>
                <a:latin typeface="Arial"/>
                <a:ea typeface="Arial"/>
                <a:cs typeface="Arial"/>
                <a:sym typeface="Arial"/>
              </a:rPr>
              <a:t>¹</a:t>
            </a:r>
            <a:r>
              <a:rPr lang="fr-CA"/>
              <a:t> (</a:t>
            </a:r>
            <a:r>
              <a:rPr lang="fr-CA"/>
              <a:t>Exemple : le sable qui s’envole à la plage lors d’un gros coup de vent, les roches arrondies par les vagues comme le Rocher Percé, etc.).</a:t>
            </a:r>
            <a:r>
              <a:rPr i="0" lang="fr-CA"/>
              <a:t> </a:t>
            </a:r>
            <a:r>
              <a:rPr lang="fr-CA"/>
              <a:t>L’érosion n’est pas un nouveau concept, ça se produit</a:t>
            </a:r>
            <a:r>
              <a:rPr i="0" lang="fr-CA"/>
              <a:t> depuis des milliers et des </a:t>
            </a:r>
            <a:r>
              <a:rPr lang="fr-CA"/>
              <a:t>milliers</a:t>
            </a:r>
            <a:r>
              <a:rPr i="0" lang="fr-CA"/>
              <a:t> d’années. On dit qu</a:t>
            </a:r>
            <a:r>
              <a:rPr lang="fr-CA"/>
              <a:t>’un milieu est en équilibre si les sédiments perdus par l’érosion sont égal à la quantité de sédiments accumulés par les végétaux, les cours d’eau, le vent, les marées, etc. Un milieu sera dit en déséquilibre si l’ajout vs retrait en sédiments n’est plus égal, donc qu’il y a une plus grande perte en sédiments. C’est comme une balance ! </a:t>
            </a:r>
            <a:endParaRPr/>
          </a:p>
          <a:p>
            <a:pPr indent="0" lvl="0" marL="0" marR="0" rtl="0" algn="l">
              <a:lnSpc>
                <a:spcPct val="100000"/>
              </a:lnSpc>
              <a:spcBef>
                <a:spcPts val="0"/>
              </a:spcBef>
              <a:spcAft>
                <a:spcPts val="0"/>
              </a:spcAft>
              <a:buClr>
                <a:schemeClr val="dk1"/>
              </a:buClr>
              <a:buSzPts val="1200"/>
              <a:buFont typeface="Calibri"/>
              <a:buNone/>
            </a:pPr>
            <a:r>
              <a:rPr lang="fr-CA"/>
              <a:t>Le processus naturel d’érosion est causé par le vent, les marées, la pluie et les tempêtes, mais peut être accéléré par certaines actions humaines.</a:t>
            </a:r>
            <a:endParaRPr i="0"/>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b="1" lang="fr-CA"/>
              <a:t>Les activités humaines </a:t>
            </a:r>
            <a:r>
              <a:rPr lang="fr-CA"/>
              <a:t>ont un impact sur le taux d’accumulation de sédiments. Les infrastructures proches de la côte comme les maisons, les enrochements, les murets et les barrages brisent l’équilibre des sédiments créant des endroits exposés à l’érosion. Les barrages dans les rivières coupent l’apport en sédiments dans les cours d’eau, appauvrissant ainsi les côtes de sédiments naturellement acheminés plus bas. Également, le piétinement de la bande riveraine par les véhicules et les visiteurs affecte les végétaux du littoral. Une </a:t>
            </a:r>
            <a:r>
              <a:rPr b="1" lang="fr-CA"/>
              <a:t>bande riveraine </a:t>
            </a:r>
            <a:r>
              <a:rPr lang="fr-CA"/>
              <a:t>diversifiée retient mieux les sédiments et aide ainsi la plage à être résistante contre l’érosion. </a:t>
            </a:r>
            <a:endParaRPr i="0"/>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lang="fr-CA"/>
              <a:t>Nous n’avons que peu d’impact sur les causes naturelles de l’érosion. Cependant, nous pouvons donner un coup de main aux littoraux en agissant sur les causes anthropiques de l’érosion.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Les prochaines diapos montrent des exemples de milieux avec de forts taux d’érosion et des milieux prêts à y faire face. Saurez-vous les différencier? </a:t>
            </a:r>
            <a:endParaRPr b="1"/>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120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rgbClr val="000000"/>
              </a:buClr>
              <a:buSzPts val="1400"/>
              <a:buFont typeface="Arial"/>
              <a:buNone/>
            </a:pPr>
            <a:r>
              <a:rPr b="0" i="0" lang="fr-CA" sz="1000">
                <a:solidFill>
                  <a:srgbClr val="222222"/>
                </a:solidFill>
                <a:latin typeface="Arial"/>
                <a:ea typeface="Arial"/>
                <a:cs typeface="Arial"/>
                <a:sym typeface="Arial"/>
              </a:rPr>
              <a:t>¹Davidson-Arnott, R., &amp; Ollerhead, J. (2011). Coastal erosion and climate change.</a:t>
            </a:r>
            <a:endParaRPr sz="1000"/>
          </a:p>
          <a:p>
            <a:pPr indent="0" lvl="0" marL="0" rtl="0" algn="l">
              <a:lnSpc>
                <a:spcPct val="100000"/>
              </a:lnSpc>
              <a:spcBef>
                <a:spcPts val="0"/>
              </a:spcBef>
              <a:spcAft>
                <a:spcPts val="0"/>
              </a:spcAft>
              <a:buSzPts val="1400"/>
              <a:buNone/>
            </a:pPr>
            <a:r>
              <a:t/>
            </a:r>
            <a:endParaRPr>
              <a:solidFill>
                <a:srgbClr val="FF0000"/>
              </a:solidFill>
            </a:endParaRPr>
          </a:p>
          <a:p>
            <a:pPr indent="0" lvl="0" marL="0" rtl="0" algn="l">
              <a:lnSpc>
                <a:spcPct val="100000"/>
              </a:lnSpc>
              <a:spcBef>
                <a:spcPts val="0"/>
              </a:spcBef>
              <a:spcAft>
                <a:spcPts val="0"/>
              </a:spcAft>
              <a:buSzPts val="1400"/>
              <a:buNone/>
            </a:pPr>
            <a:r>
              <a:t/>
            </a:r>
            <a:endParaRPr>
              <a:solidFill>
                <a:srgbClr val="FF0000"/>
              </a:solidFill>
            </a:endParaRPr>
          </a:p>
        </p:txBody>
      </p:sp>
      <p:sp>
        <p:nvSpPr>
          <p:cNvPr id="92" name="Google Shape;9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Ici, on voit un milieu stable qui peut lutter efficacement contre l’érosion. On peut noter une ligne de «débris» qui longe la plage.</a:t>
            </a:r>
            <a:endParaRPr/>
          </a:p>
          <a:p>
            <a:pPr indent="0" lvl="0" marL="0" rtl="0" algn="l">
              <a:lnSpc>
                <a:spcPct val="100000"/>
              </a:lnSpc>
              <a:spcBef>
                <a:spcPts val="0"/>
              </a:spcBef>
              <a:spcAft>
                <a:spcPts val="0"/>
              </a:spcAft>
              <a:buSzPts val="1400"/>
              <a:buNone/>
            </a:pPr>
            <a:r>
              <a:rPr b="1" lang="fr-CA"/>
              <a:t>Savez-vous comment ça s’appelle?</a:t>
            </a:r>
            <a:endParaRPr/>
          </a:p>
          <a:p>
            <a:pPr indent="0" lvl="0" marL="0" rtl="0" algn="l">
              <a:lnSpc>
                <a:spcPct val="100000"/>
              </a:lnSpc>
              <a:spcBef>
                <a:spcPts val="0"/>
              </a:spcBef>
              <a:spcAft>
                <a:spcPts val="0"/>
              </a:spcAft>
              <a:buSzPts val="1400"/>
              <a:buNone/>
            </a:pPr>
            <a:r>
              <a:rPr b="1" lang="fr-CA"/>
              <a:t>La laisse de mer </a:t>
            </a:r>
            <a:r>
              <a:rPr lang="fr-CA"/>
              <a:t>est composée d’algues, coquillages et plusieurs autres débris naturels apportés par la marée. Ces débris sont un garde-manger important pour la faune qui fréquente ces milieux. Lorsqu’elle se décompose, elle relâche plein de nutriments dans le sol qui vont aider les végétaux à s’installer dans le futur. La laisse de mer retient également le sol en empêchant les sédiments de partir avec les marées et le vent.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On voit également quelques morceaux de bois. </a:t>
            </a:r>
            <a:r>
              <a:rPr b="1" lang="fr-CA"/>
              <a:t>Savez-vous comment on appelle ces troncs d’arbres morts ramenés par la marée?</a:t>
            </a:r>
            <a:endParaRPr/>
          </a:p>
          <a:p>
            <a:pPr indent="0" lvl="0" marL="0" rtl="0" algn="l">
              <a:lnSpc>
                <a:spcPct val="100000"/>
              </a:lnSpc>
              <a:spcBef>
                <a:spcPts val="0"/>
              </a:spcBef>
              <a:spcAft>
                <a:spcPts val="0"/>
              </a:spcAft>
              <a:buSzPts val="1400"/>
              <a:buNone/>
            </a:pPr>
            <a:r>
              <a:rPr b="1" lang="fr-CA"/>
              <a:t>Le bois de grève!</a:t>
            </a:r>
            <a:r>
              <a:rPr lang="fr-CA"/>
              <a:t> Ce type de bois retient les sédiments en place permettant aux végétaux de s’enraciner. Ce bois peut parcourir des centaines de kilomètres avant de se déposer sur la plage. Ce bois est imprégné de sels marins ce qui le rend toxique lorsqu’on le brûle. Il vaut mieux apporter </a:t>
            </a:r>
            <a:r>
              <a:rPr b="1" lang="fr-CA"/>
              <a:t>son propre bois local</a:t>
            </a:r>
            <a:r>
              <a:rPr b="0" lang="fr-CA"/>
              <a:t> pour les feux de plage pour permettre au bois de grève de jouer son rôle de rétention!</a:t>
            </a:r>
            <a:endParaRPr b="0"/>
          </a:p>
        </p:txBody>
      </p:sp>
      <p:sp>
        <p:nvSpPr>
          <p:cNvPr id="102" name="Google Shape;10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Le milieu ici présent est stable. Cependant, on voit qu’il y a du piétinement par un véhicule. Cela empêche les végétaux de la bande riveraine de bien s’installer. Le réseau de racines des plantes comme l’élyme des sables retient les sédiments en place et permet à d’autres végétaux de s’y installer (comme un gros filet). </a:t>
            </a:r>
            <a:endParaRPr/>
          </a:p>
          <a:p>
            <a:pPr indent="0" lvl="0" marL="0" rtl="0" algn="l">
              <a:lnSpc>
                <a:spcPct val="100000"/>
              </a:lnSpc>
              <a:spcBef>
                <a:spcPts val="0"/>
              </a:spcBef>
              <a:spcAft>
                <a:spcPts val="0"/>
              </a:spcAft>
              <a:buSzPts val="1400"/>
              <a:buNone/>
            </a:pPr>
            <a:r>
              <a:t/>
            </a:r>
            <a:endParaRPr>
              <a:solidFill>
                <a:srgbClr val="FF0000"/>
              </a:solidFill>
            </a:endParaRPr>
          </a:p>
          <a:p>
            <a:pPr indent="0" lvl="0" marL="0" rtl="0" algn="l">
              <a:lnSpc>
                <a:spcPct val="100000"/>
              </a:lnSpc>
              <a:spcBef>
                <a:spcPts val="0"/>
              </a:spcBef>
              <a:spcAft>
                <a:spcPts val="0"/>
              </a:spcAft>
              <a:buSzPts val="1400"/>
              <a:buNone/>
            </a:pPr>
            <a:r>
              <a:rPr lang="fr-CA"/>
              <a:t>En évitant le piétinement par les véhicules, cette plage a de meilleures chances de lutter contre l’érosion future!</a:t>
            </a:r>
            <a:endParaRPr/>
          </a:p>
        </p:txBody>
      </p:sp>
      <p:sp>
        <p:nvSpPr>
          <p:cNvPr id="109" name="Google Shape;1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fr-CA"/>
              <a:t>Ici, on peut observer un milieu peu stable (déséquilibre) qui a une érosion accélérée. Le muret que l’on voit empêche les sédiments terrestres de nourrir la plage. Donc, les sédiments présents sur la plage se font emportés par le vent, les marées et les tempêtes sans renouvellement suffisant. </a:t>
            </a:r>
            <a:endParaRPr/>
          </a:p>
          <a:p>
            <a:pPr indent="0" lvl="0" marL="0" marR="0" rtl="0" algn="l">
              <a:lnSpc>
                <a:spcPct val="100000"/>
              </a:lnSpc>
              <a:spcBef>
                <a:spcPts val="0"/>
              </a:spcBef>
              <a:spcAft>
                <a:spcPts val="0"/>
              </a:spcAft>
              <a:buSzPts val="1400"/>
              <a:buNone/>
            </a:pPr>
            <a:r>
              <a:t/>
            </a:r>
            <a:endParaRPr/>
          </a:p>
        </p:txBody>
      </p:sp>
      <p:sp>
        <p:nvSpPr>
          <p:cNvPr id="116" name="Google Shape;11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0dc7b00e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80dc7b00e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CA"/>
              <a:t>Effectivement, on remarque ici de l’érosion. On peut voir que le sable sous la végétation se fait emporter par les vagues. La végétation du dessus n’étant plus soutenue, elle tombe au bas du talus (pente). Une action qui pourrait être faite pour remettre le milieu en équilibre serait de faire une recharge en sédiments, donc remettre du sable pour adoucir la pente (recréer une belle plage en pente douce) et remettre des végétaux comme Ella l’élyme des sables en haut de la plage pour </a:t>
            </a:r>
            <a:r>
              <a:rPr lang="fr-CA"/>
              <a:t>solidifier</a:t>
            </a:r>
            <a:r>
              <a:rPr lang="fr-CA"/>
              <a:t> le tout.   </a:t>
            </a:r>
            <a:endParaRPr/>
          </a:p>
        </p:txBody>
      </p:sp>
      <p:sp>
        <p:nvSpPr>
          <p:cNvPr id="123" name="Google Shape;123;g280dc7b00e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fr-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fr-CA" sz="1800" u="sng" strike="noStrike">
                <a:solidFill>
                  <a:srgbClr val="000000"/>
                </a:solidFill>
              </a:rPr>
              <a:t>Partie 2 : Causes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On commence à comprendre le phénomène d’érosion. Maintenant, allons regarder les causes.</a:t>
            </a:r>
            <a:endParaRPr/>
          </a:p>
          <a:p>
            <a:pPr indent="0" lvl="0" marL="0" rtl="0" algn="l">
              <a:lnSpc>
                <a:spcPct val="100000"/>
              </a:lnSpc>
              <a:spcBef>
                <a:spcPts val="0"/>
              </a:spcBef>
              <a:spcAft>
                <a:spcPts val="0"/>
              </a:spcAft>
              <a:buSzPts val="1400"/>
              <a:buNone/>
            </a:pPr>
            <a:r>
              <a:rPr lang="fr-CA"/>
              <a:t>Il y a beaucoup de phénomènes qui peuvent causer de l’érosion, mais êtes-vous capables de trouver </a:t>
            </a:r>
            <a:r>
              <a:rPr b="1" lang="fr-CA"/>
              <a:t>qu’est-ce qui ne cause pas d’érosion </a:t>
            </a:r>
            <a:r>
              <a:rPr lang="fr-CA"/>
              <a:t>dans le jeu suivant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Voici plusieurs causes d’érosion, vous devez trouver l’intrus dans chaque diapo.</a:t>
            </a:r>
            <a:endParaRPr/>
          </a:p>
        </p:txBody>
      </p:sp>
      <p:sp>
        <p:nvSpPr>
          <p:cNvPr id="130" name="Google Shape;13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Laquelle de ces images ne cause pas d’érosion? Réponse : le kayak de mer</a:t>
            </a:r>
            <a:endParaRPr>
              <a:solidFill>
                <a:srgbClr val="FF0000"/>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Pourquoi le piétinement de la bande riveraine cause de l’érosion?</a:t>
            </a:r>
            <a:endParaRPr/>
          </a:p>
          <a:p>
            <a:pPr indent="0" lvl="0" marL="0" rtl="0" algn="l">
              <a:lnSpc>
                <a:spcPct val="100000"/>
              </a:lnSpc>
              <a:spcBef>
                <a:spcPts val="0"/>
              </a:spcBef>
              <a:spcAft>
                <a:spcPts val="0"/>
              </a:spcAft>
              <a:buSzPts val="1400"/>
              <a:buNone/>
            </a:pPr>
            <a:r>
              <a:rPr lang="fr-CA"/>
              <a:t>Les plantes aident à garder le sol en place grâce à leur système racinaire (comme un immense filet, leurs racines mesurent parfois plusieurs mètres!) qui protège contre l’érosion. Lorsque les végétaux sont piétinés par des véhicules ou des visiteurs, ça déracine les plantes,</a:t>
            </a:r>
            <a:r>
              <a:rPr lang="fr-CA">
                <a:solidFill>
                  <a:srgbClr val="FF0000"/>
                </a:solidFill>
              </a:rPr>
              <a:t> </a:t>
            </a:r>
            <a:r>
              <a:rPr lang="fr-CA"/>
              <a:t>empêchant le sol d’être retenu et donc, ça rend la plage vulnérable à l’érosion. Faisons attention à Ella l’élyme des sables la prochaine fois qu’on ira à la plage!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Est-ce que le kayak de mer favorise l’érosion?</a:t>
            </a:r>
            <a:endParaRPr/>
          </a:p>
          <a:p>
            <a:pPr indent="0" lvl="0" marL="0" rtl="0" algn="l">
              <a:lnSpc>
                <a:spcPct val="100000"/>
              </a:lnSpc>
              <a:spcBef>
                <a:spcPts val="0"/>
              </a:spcBef>
              <a:spcAft>
                <a:spcPts val="0"/>
              </a:spcAft>
              <a:buSzPts val="1400"/>
              <a:buNone/>
            </a:pPr>
            <a:r>
              <a:rPr lang="fr-CA"/>
              <a:t>Non! Il faut juste faire attention à ne pas déranger la faune, il se peut qu’on croise des animaux comme Fiona le phoque! De plus, il faut s’assurer de bien rincer l’embarcation pour ne pas propager d’espèces exotiques envahissantes (voir atelier 2). </a:t>
            </a:r>
            <a:endParaRPr/>
          </a:p>
          <a:p>
            <a:pPr indent="0" lvl="0" marL="0" rtl="0" algn="l">
              <a:lnSpc>
                <a:spcPct val="100000"/>
              </a:lnSpc>
              <a:spcBef>
                <a:spcPts val="0"/>
              </a:spcBef>
              <a:spcAft>
                <a:spcPts val="0"/>
              </a:spcAft>
              <a:buSzPts val="1400"/>
              <a:buNone/>
            </a:pPr>
            <a:r>
              <a:t/>
            </a:r>
            <a:endParaRPr>
              <a:solidFill>
                <a:srgbClr val="FF0000"/>
              </a:solidFill>
            </a:endParaRPr>
          </a:p>
          <a:p>
            <a:pPr indent="0" lvl="0" marL="0" rtl="0" algn="l">
              <a:lnSpc>
                <a:spcPct val="100000"/>
              </a:lnSpc>
              <a:spcBef>
                <a:spcPts val="0"/>
              </a:spcBef>
              <a:spcAft>
                <a:spcPts val="0"/>
              </a:spcAft>
              <a:buSzPts val="1400"/>
              <a:buNone/>
            </a:pPr>
            <a:r>
              <a:rPr b="1" lang="fr-CA"/>
              <a:t>Pourquoi n’est-ce pas bon de faire des feux avec le bois de grève?</a:t>
            </a:r>
            <a:endParaRPr/>
          </a:p>
          <a:p>
            <a:pPr indent="0" lvl="0" marL="0" rtl="0" algn="l">
              <a:lnSpc>
                <a:spcPct val="100000"/>
              </a:lnSpc>
              <a:spcBef>
                <a:spcPts val="0"/>
              </a:spcBef>
              <a:spcAft>
                <a:spcPts val="0"/>
              </a:spcAft>
              <a:buSzPts val="1400"/>
              <a:buNone/>
            </a:pPr>
            <a:r>
              <a:rPr lang="fr-CA"/>
              <a:t>En fait, ce type de bois est imbibé de sel et ça peut dégager des éléments toxiques quand il est brûlé. Il faut faire attention à sa santé!</a:t>
            </a:r>
            <a:endParaRPr/>
          </a:p>
          <a:p>
            <a:pPr indent="0" lvl="0" marL="0" rtl="0" algn="l">
              <a:lnSpc>
                <a:spcPct val="100000"/>
              </a:lnSpc>
              <a:spcBef>
                <a:spcPts val="0"/>
              </a:spcBef>
              <a:spcAft>
                <a:spcPts val="0"/>
              </a:spcAft>
              <a:buSzPts val="1400"/>
              <a:buNone/>
            </a:pPr>
            <a:r>
              <a:rPr lang="fr-CA"/>
              <a:t>Le bois de grève tient le sol en place et ça permet aux plantes de s’enraciner.</a:t>
            </a:r>
            <a:endParaRPr/>
          </a:p>
          <a:p>
            <a:pPr indent="0" lvl="0" marL="0" rtl="0" algn="l">
              <a:lnSpc>
                <a:spcPct val="100000"/>
              </a:lnSpc>
              <a:spcBef>
                <a:spcPts val="0"/>
              </a:spcBef>
              <a:spcAft>
                <a:spcPts val="0"/>
              </a:spcAft>
              <a:buSzPts val="1400"/>
              <a:buNone/>
            </a:pPr>
            <a:r>
              <a:t/>
            </a:r>
            <a:endParaRPr b="1">
              <a:solidFill>
                <a:srgbClr val="FF0000"/>
              </a:solidFill>
            </a:endParaRPr>
          </a:p>
        </p:txBody>
      </p:sp>
      <p:sp>
        <p:nvSpPr>
          <p:cNvPr id="138" name="Google Shape;13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CA"/>
              <a:t>Laquelle de ces images ne cause pas d’érosion? Réponse : La pêche sur glace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Comment les changements climatiques favorisent l’érosion?</a:t>
            </a:r>
            <a:endParaRPr/>
          </a:p>
          <a:p>
            <a:pPr indent="0" lvl="0" marL="0" rtl="0" algn="l">
              <a:lnSpc>
                <a:spcPct val="100000"/>
              </a:lnSpc>
              <a:spcBef>
                <a:spcPts val="0"/>
              </a:spcBef>
              <a:spcAft>
                <a:spcPts val="0"/>
              </a:spcAft>
              <a:buSzPts val="1400"/>
              <a:buNone/>
            </a:pPr>
            <a:r>
              <a:rPr lang="fr-CA"/>
              <a:t>Les changements climatiques </a:t>
            </a:r>
            <a:r>
              <a:rPr lang="fr-CA"/>
              <a:t>brisent la stabilité des milieux côtiers</a:t>
            </a:r>
            <a:r>
              <a:rPr lang="fr-CA"/>
              <a:t> de plusieurs façons. La diminution du couvert de glace l’hiver rend vulnérable les milieux côtiers à l’effet des vagues et du vent. L’augmentation de la fréquence et de l’intensité des tempêtes brise l’équilibre, parce qu’il y a davantage de retrait que d’apports en sédiments.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Pourquoi les tempêtes causent-elles de l’érosion?</a:t>
            </a:r>
            <a:endParaRPr/>
          </a:p>
          <a:p>
            <a:pPr indent="0" lvl="0" marL="0" marR="0" rtl="0" algn="l">
              <a:lnSpc>
                <a:spcPct val="100000"/>
              </a:lnSpc>
              <a:spcBef>
                <a:spcPts val="0"/>
              </a:spcBef>
              <a:spcAft>
                <a:spcPts val="0"/>
              </a:spcAft>
              <a:buClr>
                <a:srgbClr val="000000"/>
              </a:buClr>
              <a:buSzPts val="1400"/>
              <a:buFont typeface="Arial"/>
              <a:buNone/>
            </a:pPr>
            <a:r>
              <a:rPr lang="fr-CA"/>
              <a:t>Lors des tempêtes, les vagues et les vents mettent à l’épreuve la résilience du littoral. Cela déplace les sédiments du littoral vers le large créant un déséquilibre qui favorise l’érosion</a:t>
            </a:r>
            <a:r>
              <a:rPr b="0" i="0" lang="fr-CA">
                <a:solidFill>
                  <a:srgbClr val="222222"/>
                </a:solidFill>
                <a:latin typeface="Arial"/>
                <a:ea typeface="Arial"/>
                <a:cs typeface="Arial"/>
                <a:sym typeface="Arial"/>
              </a:rPr>
              <a:t>¹</a:t>
            </a:r>
            <a:r>
              <a:rPr lang="fr-CA"/>
              <a:t>. De plus, lorsque la fréquence des tempêtes augmente, ceci laisse moins de temps aux écosystèmes de se préparer pour bien faire face à la prochaine tempête.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fr-CA"/>
              <a:t>La pêche sur glace cause-t-elle de l’érosion?</a:t>
            </a:r>
            <a:endParaRPr/>
          </a:p>
          <a:p>
            <a:pPr indent="0" lvl="0" marL="0" rtl="0" algn="l">
              <a:lnSpc>
                <a:spcPct val="100000"/>
              </a:lnSpc>
              <a:spcBef>
                <a:spcPts val="0"/>
              </a:spcBef>
              <a:spcAft>
                <a:spcPts val="0"/>
              </a:spcAft>
              <a:buSzPts val="1400"/>
              <a:buNone/>
            </a:pPr>
            <a:r>
              <a:rPr lang="fr-CA"/>
              <a:t>Pas nécessairement, de façon générale, les pêcheurs.euses enlèvent toutes leurs constructions et laissent la banquise intacte comme si personne n’y avait été. De plus, l'entièreté de l’activité se fait une fois qu’il y a une couche de glace qui protège la berge. Donc, le piétinement est presque nul durant l’hiver. On peut dire que la pêche sur glace est une </a:t>
            </a:r>
            <a:r>
              <a:rPr lang="fr-CA">
                <a:extLst>
                  <a:ext uri="http://customooxmlschemas.google.com/">
                    <go:slidesCustomData xmlns:go="http://customooxmlschemas.google.com/" textRoundtripDataId="5"/>
                  </a:ext>
                </a:extLst>
              </a:rPr>
              <a:t>activité respectueuse du littoral. </a:t>
            </a:r>
            <a:endParaRPr/>
          </a:p>
          <a:p>
            <a:pPr indent="0" lvl="0" marL="0" rtl="0" algn="l">
              <a:lnSpc>
                <a:spcPct val="100000"/>
              </a:lnSpc>
              <a:spcBef>
                <a:spcPts val="0"/>
              </a:spcBef>
              <a:spcAft>
                <a:spcPts val="0"/>
              </a:spcAft>
              <a:buSzPts val="1400"/>
              <a:buNone/>
            </a:pPr>
            <a:r>
              <a:t/>
            </a:r>
            <a:endParaRPr>
              <a:solidFill>
                <a:srgbClr val="FF0000"/>
              </a:solidFill>
            </a:endParaRPr>
          </a:p>
          <a:p>
            <a:pPr indent="0" lvl="0" marL="0" marR="0" rtl="0" algn="l">
              <a:lnSpc>
                <a:spcPct val="100000"/>
              </a:lnSpc>
              <a:spcBef>
                <a:spcPts val="0"/>
              </a:spcBef>
              <a:spcAft>
                <a:spcPts val="0"/>
              </a:spcAft>
              <a:buClr>
                <a:srgbClr val="000000"/>
              </a:buClr>
              <a:buSzPts val="1400"/>
              <a:buFont typeface="Arial"/>
              <a:buNone/>
            </a:pPr>
            <a:r>
              <a:rPr b="0" i="0" lang="fr-CA" sz="1000">
                <a:solidFill>
                  <a:srgbClr val="222222"/>
                </a:solidFill>
                <a:latin typeface="Arial"/>
                <a:ea typeface="Arial"/>
                <a:cs typeface="Arial"/>
                <a:sym typeface="Arial"/>
              </a:rPr>
              <a:t>¹Davidson-Arnott, R., &amp; Ollerhead, J. (2011). Coastal erosion and climate change.</a:t>
            </a:r>
            <a:endParaRPr sz="1000"/>
          </a:p>
          <a:p>
            <a:pPr indent="0" lvl="0" marL="0" rtl="0" algn="l">
              <a:lnSpc>
                <a:spcPct val="100000"/>
              </a:lnSpc>
              <a:spcBef>
                <a:spcPts val="0"/>
              </a:spcBef>
              <a:spcAft>
                <a:spcPts val="0"/>
              </a:spcAft>
              <a:buSzPts val="1400"/>
              <a:buNone/>
            </a:pPr>
            <a:r>
              <a:t/>
            </a:r>
            <a:endParaRPr>
              <a:solidFill>
                <a:srgbClr val="FF0000"/>
              </a:solidFill>
            </a:endParaRPr>
          </a:p>
        </p:txBody>
      </p:sp>
      <p:sp>
        <p:nvSpPr>
          <p:cNvPr id="152" name="Google Shape;15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Tahom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2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ahom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2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ahom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8"/>
          <p:cNvSpPr/>
          <p:nvPr>
            <p:ph idx="2" type="pic"/>
          </p:nvPr>
        </p:nvSpPr>
        <p:spPr>
          <a:xfrm>
            <a:off x="5183188" y="987425"/>
            <a:ext cx="6172200" cy="4873625"/>
          </a:xfrm>
          <a:prstGeom prst="rect">
            <a:avLst/>
          </a:prstGeom>
          <a:noFill/>
          <a:ln>
            <a:noFill/>
          </a:ln>
        </p:spPr>
      </p:sp>
      <p:sp>
        <p:nvSpPr>
          <p:cNvPr id="62" name="Google Shape;62;p2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86000"/>
          </a:blip>
          <a:stretch>
            <a:fillRect/>
          </a:stretch>
        </a:blip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Tahoma"/>
              <a:buNone/>
              <a:defRPr b="0" i="0" sz="44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ahoma"/>
                <a:ea typeface="Tahoma"/>
                <a:cs typeface="Tahoma"/>
                <a:sym typeface="Tahoma"/>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22.png"/><Relationship Id="rId7"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36.png"/><Relationship Id="rId5" Type="http://schemas.openxmlformats.org/officeDocument/2006/relationships/image" Target="../media/image4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19.jp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7.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23.png"/><Relationship Id="rId6" Type="http://schemas.openxmlformats.org/officeDocument/2006/relationships/image" Target="../media/image31.jpg"/><Relationship Id="rId7" Type="http://schemas.openxmlformats.org/officeDocument/2006/relationships/image" Target="../media/image40.jpg"/><Relationship Id="rId8"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9.png"/><Relationship Id="rId6" Type="http://schemas.openxmlformats.org/officeDocument/2006/relationships/image" Target="../media/image34.png"/><Relationship Id="rId7" Type="http://schemas.openxmlformats.org/officeDocument/2006/relationships/image" Target="../media/image37.png"/><Relationship Id="rId8"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jpg"/><Relationship Id="rId4" Type="http://schemas.openxmlformats.org/officeDocument/2006/relationships/image" Target="../media/image44.jpg"/><Relationship Id="rId5" Type="http://schemas.openxmlformats.org/officeDocument/2006/relationships/image" Target="../media/image5.jpg"/><Relationship Id="rId6"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4.jpg"/><Relationship Id="rId5"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3.jpg"/><Relationship Id="rId5"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9.jpg"/><Relationship Id="rId5"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
          <p:cNvSpPr txBox="1"/>
          <p:nvPr>
            <p:ph type="ctrTitle"/>
          </p:nvPr>
        </p:nvSpPr>
        <p:spPr>
          <a:xfrm>
            <a:off x="1487488" y="2841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Tahoma"/>
              <a:buNone/>
            </a:pPr>
            <a:r>
              <a:rPr lang="fr-CA">
                <a:latin typeface="Tahoma"/>
                <a:ea typeface="Tahoma"/>
                <a:cs typeface="Tahoma"/>
                <a:sym typeface="Tahoma"/>
              </a:rPr>
              <a:t>L’érosion côtière</a:t>
            </a:r>
            <a:endParaRPr/>
          </a:p>
        </p:txBody>
      </p:sp>
      <p:sp>
        <p:nvSpPr>
          <p:cNvPr id="83" name="Google Shape;83;p1"/>
          <p:cNvSpPr txBox="1"/>
          <p:nvPr>
            <p:ph idx="1" type="subTitle"/>
          </p:nvPr>
        </p:nvSpPr>
        <p:spPr>
          <a:xfrm>
            <a:off x="1487488" y="27638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t/>
            </a:r>
            <a:endParaRPr sz="3600"/>
          </a:p>
          <a:p>
            <a:pPr indent="0" lvl="0" marL="0" rtl="0" algn="ctr">
              <a:lnSpc>
                <a:spcPct val="90000"/>
              </a:lnSpc>
              <a:spcBef>
                <a:spcPts val="0"/>
              </a:spcBef>
              <a:spcAft>
                <a:spcPts val="0"/>
              </a:spcAft>
              <a:buClr>
                <a:schemeClr val="dk1"/>
              </a:buClr>
              <a:buSzPts val="3600"/>
              <a:buNone/>
            </a:pPr>
            <a:r>
              <a:rPr lang="fr-CA" sz="3600"/>
              <a:t>Qu’est-ce que c’est </a:t>
            </a:r>
            <a:r>
              <a:rPr lang="fr-CA" sz="3600"/>
              <a:t>?</a:t>
            </a:r>
            <a:endParaRPr/>
          </a:p>
        </p:txBody>
      </p:sp>
      <p:pic>
        <p:nvPicPr>
          <p:cNvPr descr="A black background with blue text&#10;&#10;Description automatically generated" id="84" name="Google Shape;84;p1"/>
          <p:cNvPicPr preferRelativeResize="0"/>
          <p:nvPr/>
        </p:nvPicPr>
        <p:blipFill rotWithShape="1">
          <a:blip r:embed="rId3">
            <a:alphaModFix/>
          </a:blip>
          <a:srcRect b="0" l="0" r="0" t="0"/>
          <a:stretch/>
        </p:blipFill>
        <p:spPr>
          <a:xfrm>
            <a:off x="8466556" y="5289181"/>
            <a:ext cx="3576587" cy="1470209"/>
          </a:xfrm>
          <a:prstGeom prst="rect">
            <a:avLst/>
          </a:prstGeom>
          <a:noFill/>
          <a:ln>
            <a:noFill/>
          </a:ln>
        </p:spPr>
      </p:pic>
      <p:pic>
        <p:nvPicPr>
          <p:cNvPr id="85" name="Google Shape;85;p1"/>
          <p:cNvPicPr preferRelativeResize="0"/>
          <p:nvPr/>
        </p:nvPicPr>
        <p:blipFill rotWithShape="1">
          <a:blip r:embed="rId4">
            <a:alphaModFix/>
          </a:blip>
          <a:srcRect b="19" l="0" r="0" t="19"/>
          <a:stretch/>
        </p:blipFill>
        <p:spPr>
          <a:xfrm rot="-520556">
            <a:off x="470516" y="331422"/>
            <a:ext cx="2634876" cy="2633812"/>
          </a:xfrm>
          <a:prstGeom prst="rect">
            <a:avLst/>
          </a:prstGeom>
          <a:noFill/>
          <a:ln>
            <a:noFill/>
          </a:ln>
        </p:spPr>
      </p:pic>
      <p:pic>
        <p:nvPicPr>
          <p:cNvPr id="86" name="Google Shape;86;p1"/>
          <p:cNvPicPr preferRelativeResize="0"/>
          <p:nvPr/>
        </p:nvPicPr>
        <p:blipFill rotWithShape="1">
          <a:blip r:embed="rId5">
            <a:alphaModFix/>
          </a:blip>
          <a:srcRect b="29" l="0" r="0" t="19"/>
          <a:stretch/>
        </p:blipFill>
        <p:spPr>
          <a:xfrm>
            <a:off x="-482023" y="4464591"/>
            <a:ext cx="3576597" cy="3574986"/>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rot="-486443">
            <a:off x="3820962" y="5116923"/>
            <a:ext cx="3482153" cy="3482153"/>
          </a:xfrm>
          <a:prstGeom prst="rect">
            <a:avLst/>
          </a:prstGeom>
          <a:noFill/>
          <a:ln>
            <a:noFill/>
          </a:ln>
        </p:spPr>
      </p:pic>
      <p:pic>
        <p:nvPicPr>
          <p:cNvPr id="88" name="Google Shape;88;p1"/>
          <p:cNvPicPr preferRelativeResize="0"/>
          <p:nvPr/>
        </p:nvPicPr>
        <p:blipFill rotWithShape="1">
          <a:blip r:embed="rId7">
            <a:alphaModFix/>
          </a:blip>
          <a:srcRect b="0" l="0" r="0" t="0"/>
          <a:stretch/>
        </p:blipFill>
        <p:spPr>
          <a:xfrm>
            <a:off x="8302732" y="724188"/>
            <a:ext cx="3740411" cy="37404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cxnSp>
        <p:nvCxnSpPr>
          <p:cNvPr id="168" name="Google Shape;168;p10"/>
          <p:cNvCxnSpPr/>
          <p:nvPr/>
        </p:nvCxnSpPr>
        <p:spPr>
          <a:xfrm>
            <a:off x="416560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sand castle on a beach&#10;&#10;Description automatically generated" id="169" name="Google Shape;169;p10"/>
          <p:cNvPicPr preferRelativeResize="0"/>
          <p:nvPr/>
        </p:nvPicPr>
        <p:blipFill rotWithShape="1">
          <a:blip r:embed="rId3">
            <a:alphaModFix/>
          </a:blip>
          <a:srcRect b="0" l="0" r="0" t="0"/>
          <a:stretch/>
        </p:blipFill>
        <p:spPr>
          <a:xfrm>
            <a:off x="292318" y="1914525"/>
            <a:ext cx="3757572" cy="2918249"/>
          </a:xfrm>
          <a:prstGeom prst="rect">
            <a:avLst/>
          </a:prstGeom>
          <a:noFill/>
          <a:ln>
            <a:noFill/>
          </a:ln>
        </p:spPr>
      </p:pic>
      <p:cxnSp>
        <p:nvCxnSpPr>
          <p:cNvPr id="170" name="Google Shape;170;p10"/>
          <p:cNvCxnSpPr/>
          <p:nvPr/>
        </p:nvCxnSpPr>
        <p:spPr>
          <a:xfrm>
            <a:off x="799592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collage of a landscape&#10;&#10;Description automatically generated" id="171" name="Google Shape;171;p10"/>
          <p:cNvPicPr preferRelativeResize="0"/>
          <p:nvPr/>
        </p:nvPicPr>
        <p:blipFill rotWithShape="1">
          <a:blip r:embed="rId4">
            <a:alphaModFix/>
          </a:blip>
          <a:srcRect b="0" l="0" r="0" t="0"/>
          <a:stretch/>
        </p:blipFill>
        <p:spPr>
          <a:xfrm>
            <a:off x="8137282" y="1761445"/>
            <a:ext cx="3839164" cy="3071329"/>
          </a:xfrm>
          <a:prstGeom prst="rect">
            <a:avLst/>
          </a:prstGeom>
          <a:noFill/>
          <a:ln>
            <a:noFill/>
          </a:ln>
        </p:spPr>
      </p:pic>
      <p:sp>
        <p:nvSpPr>
          <p:cNvPr id="172" name="Google Shape;172;p10"/>
          <p:cNvSpPr txBox="1"/>
          <p:nvPr/>
        </p:nvSpPr>
        <p:spPr>
          <a:xfrm>
            <a:off x="595312" y="291427"/>
            <a:ext cx="10515600" cy="94266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5200"/>
              <a:buFont typeface="Tahoma"/>
              <a:buNone/>
            </a:pPr>
            <a:r>
              <a:rPr b="0" i="0" lang="fr-CA" sz="5200" u="none" cap="none" strike="noStrike">
                <a:solidFill>
                  <a:schemeClr val="dk1"/>
                </a:solidFill>
                <a:latin typeface="Tahoma"/>
                <a:ea typeface="Tahoma"/>
                <a:cs typeface="Tahoma"/>
                <a:sym typeface="Tahoma"/>
              </a:rPr>
              <a:t>Trouvez l’intrus!</a:t>
            </a:r>
            <a:endParaRPr b="0" i="0" sz="1400" u="none" cap="none" strike="noStrike">
              <a:solidFill>
                <a:srgbClr val="000000"/>
              </a:solidFill>
              <a:latin typeface="Arial"/>
              <a:ea typeface="Arial"/>
              <a:cs typeface="Arial"/>
              <a:sym typeface="Arial"/>
            </a:endParaRPr>
          </a:p>
        </p:txBody>
      </p:sp>
      <p:sp>
        <p:nvSpPr>
          <p:cNvPr id="173" name="Google Shape;173;p10"/>
          <p:cNvSpPr txBox="1"/>
          <p:nvPr/>
        </p:nvSpPr>
        <p:spPr>
          <a:xfrm>
            <a:off x="292318" y="5386930"/>
            <a:ext cx="375757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CA" sz="2400" u="none" cap="none" strike="noStrike">
                <a:solidFill>
                  <a:schemeClr val="dk1"/>
                </a:solidFill>
                <a:latin typeface="Tahoma"/>
                <a:ea typeface="Tahoma"/>
                <a:cs typeface="Tahoma"/>
                <a:sym typeface="Tahoma"/>
              </a:rPr>
              <a:t>Les châteaux de sables</a:t>
            </a:r>
            <a:endParaRPr b="0" i="0" sz="1400" u="none" cap="none" strike="noStrike">
              <a:solidFill>
                <a:srgbClr val="000000"/>
              </a:solidFill>
              <a:latin typeface="Arial"/>
              <a:ea typeface="Arial"/>
              <a:cs typeface="Arial"/>
              <a:sym typeface="Arial"/>
            </a:endParaRPr>
          </a:p>
        </p:txBody>
      </p:sp>
      <p:sp>
        <p:nvSpPr>
          <p:cNvPr id="174" name="Google Shape;174;p10"/>
          <p:cNvSpPr txBox="1"/>
          <p:nvPr/>
        </p:nvSpPr>
        <p:spPr>
          <a:xfrm>
            <a:off x="4379710" y="5386930"/>
            <a:ext cx="3517119"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fr-CA" sz="2400" u="none" cap="none" strike="noStrike">
                <a:solidFill>
                  <a:schemeClr val="dk1"/>
                </a:solidFill>
                <a:latin typeface="Tahoma"/>
                <a:ea typeface="Tahoma"/>
                <a:cs typeface="Tahoma"/>
                <a:sym typeface="Tahoma"/>
              </a:rPr>
              <a:t>Développement urbain</a:t>
            </a:r>
            <a:endParaRPr b="0" i="0" sz="1400" u="none" cap="none" strike="noStrike">
              <a:solidFill>
                <a:srgbClr val="000000"/>
              </a:solidFill>
              <a:latin typeface="Arial"/>
              <a:ea typeface="Arial"/>
              <a:cs typeface="Arial"/>
              <a:sym typeface="Arial"/>
            </a:endParaRPr>
          </a:p>
        </p:txBody>
      </p:sp>
      <p:sp>
        <p:nvSpPr>
          <p:cNvPr id="175" name="Google Shape;175;p10"/>
          <p:cNvSpPr txBox="1"/>
          <p:nvPr/>
        </p:nvSpPr>
        <p:spPr>
          <a:xfrm>
            <a:off x="8352836" y="5386930"/>
            <a:ext cx="383916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CA" sz="2400" u="none" cap="none" strike="noStrike">
                <a:solidFill>
                  <a:schemeClr val="dk1"/>
                </a:solidFill>
                <a:latin typeface="Tahoma"/>
                <a:ea typeface="Tahoma"/>
                <a:cs typeface="Tahoma"/>
                <a:sym typeface="Tahoma"/>
              </a:rPr>
              <a:t>L’alternance des périodes de gel et dégel</a:t>
            </a:r>
            <a:endParaRPr b="0" i="0" sz="1400" u="none" cap="none" strike="noStrike">
              <a:solidFill>
                <a:srgbClr val="000000"/>
              </a:solidFill>
              <a:latin typeface="Arial"/>
              <a:ea typeface="Arial"/>
              <a:cs typeface="Arial"/>
              <a:sym typeface="Arial"/>
            </a:endParaRPr>
          </a:p>
        </p:txBody>
      </p:sp>
      <p:pic>
        <p:nvPicPr>
          <p:cNvPr id="176" name="Google Shape;176;p10"/>
          <p:cNvPicPr preferRelativeResize="0"/>
          <p:nvPr/>
        </p:nvPicPr>
        <p:blipFill rotWithShape="1">
          <a:blip r:embed="rId5">
            <a:alphaModFix/>
          </a:blip>
          <a:srcRect b="0" l="4808" r="4799" t="0"/>
          <a:stretch/>
        </p:blipFill>
        <p:spPr>
          <a:xfrm>
            <a:off x="4363089" y="1914524"/>
            <a:ext cx="3517123" cy="2918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1"/>
          <p:cNvSpPr txBox="1"/>
          <p:nvPr>
            <p:ph type="title"/>
          </p:nvPr>
        </p:nvSpPr>
        <p:spPr>
          <a:xfrm>
            <a:off x="1001684" y="170412"/>
            <a:ext cx="10178934" cy="132873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Tahoma"/>
              <a:buNone/>
            </a:pPr>
            <a:r>
              <a:rPr lang="fr-CA" sz="5200">
                <a:solidFill>
                  <a:schemeClr val="dk1"/>
                </a:solidFill>
                <a:latin typeface="Tahoma"/>
                <a:ea typeface="Tahoma"/>
                <a:cs typeface="Tahoma"/>
                <a:sym typeface="Tahoma"/>
              </a:rPr>
              <a:t>Conséquences de l’érosion</a:t>
            </a:r>
            <a:endParaRPr/>
          </a:p>
        </p:txBody>
      </p:sp>
      <p:pic>
        <p:nvPicPr>
          <p:cNvPr descr="A house on stilts and a house on stilts&#10;&#10;Description automatically generated" id="183" name="Google Shape;183;p11"/>
          <p:cNvPicPr preferRelativeResize="0"/>
          <p:nvPr/>
        </p:nvPicPr>
        <p:blipFill rotWithShape="1">
          <a:blip r:embed="rId3">
            <a:alphaModFix/>
          </a:blip>
          <a:srcRect b="16202" l="0" r="-2" t="0"/>
          <a:stretch/>
        </p:blipFill>
        <p:spPr>
          <a:xfrm>
            <a:off x="198741" y="2410448"/>
            <a:ext cx="5803323" cy="3890357"/>
          </a:xfrm>
          <a:prstGeom prst="rect">
            <a:avLst/>
          </a:prstGeom>
          <a:noFill/>
          <a:ln>
            <a:noFill/>
          </a:ln>
        </p:spPr>
      </p:pic>
      <p:pic>
        <p:nvPicPr>
          <p:cNvPr descr="Birds on a beach with water and rocks&#10;&#10;Description automatically generated" id="184" name="Google Shape;184;p11"/>
          <p:cNvPicPr preferRelativeResize="0"/>
          <p:nvPr>
            <p:ph idx="1" type="body"/>
          </p:nvPr>
        </p:nvPicPr>
        <p:blipFill rotWithShape="1">
          <a:blip r:embed="rId4">
            <a:alphaModFix/>
          </a:blip>
          <a:srcRect b="16202" l="0" r="-2" t="0"/>
          <a:stretch/>
        </p:blipFill>
        <p:spPr>
          <a:xfrm>
            <a:off x="6189934" y="1921398"/>
            <a:ext cx="5803323" cy="4379408"/>
          </a:xfrm>
          <a:prstGeom prst="flowChartConnector">
            <a:avLst/>
          </a:prstGeom>
          <a:noFill/>
          <a:ln>
            <a:noFill/>
          </a:ln>
        </p:spPr>
      </p:pic>
      <p:pic>
        <p:nvPicPr>
          <p:cNvPr id="185" name="Google Shape;185;p11"/>
          <p:cNvPicPr preferRelativeResize="0"/>
          <p:nvPr/>
        </p:nvPicPr>
        <p:blipFill rotWithShape="1">
          <a:blip r:embed="rId5">
            <a:alphaModFix/>
          </a:blip>
          <a:srcRect b="0" l="0" r="0" t="0"/>
          <a:stretch/>
        </p:blipFill>
        <p:spPr>
          <a:xfrm flipH="1" rot="-448562">
            <a:off x="-140391" y="170587"/>
            <a:ext cx="2805459" cy="280545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2"/>
          <p:cNvSpPr txBox="1"/>
          <p:nvPr>
            <p:ph type="title"/>
          </p:nvPr>
        </p:nvSpPr>
        <p:spPr>
          <a:xfrm>
            <a:off x="481029" y="625683"/>
            <a:ext cx="4023360" cy="194600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Tahoma"/>
              <a:buNone/>
            </a:pPr>
            <a:r>
              <a:rPr lang="fr-CA" sz="4800">
                <a:solidFill>
                  <a:schemeClr val="dk1"/>
                </a:solidFill>
                <a:latin typeface="Tahoma"/>
                <a:ea typeface="Tahoma"/>
                <a:cs typeface="Tahoma"/>
                <a:sym typeface="Tahoma"/>
              </a:rPr>
              <a:t>Vulnérabilité face au climat</a:t>
            </a:r>
            <a:endParaRPr/>
          </a:p>
        </p:txBody>
      </p:sp>
      <p:sp>
        <p:nvSpPr>
          <p:cNvPr id="192" name="Google Shape;192;p12"/>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Calibri"/>
              <a:ea typeface="Calibri"/>
              <a:cs typeface="Calibri"/>
              <a:sym typeface="Calibri"/>
            </a:endParaRPr>
          </a:p>
        </p:txBody>
      </p:sp>
      <p:sp>
        <p:nvSpPr>
          <p:cNvPr id="193" name="Google Shape;193;p12"/>
          <p:cNvSpPr/>
          <p:nvPr/>
        </p:nvSpPr>
        <p:spPr>
          <a:xfrm>
            <a:off x="481029" y="4546920"/>
            <a:ext cx="40233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house on a cliff&#10;&#10;Description automatically generated" id="194" name="Google Shape;194;p12"/>
          <p:cNvPicPr preferRelativeResize="0"/>
          <p:nvPr/>
        </p:nvPicPr>
        <p:blipFill rotWithShape="1">
          <a:blip r:embed="rId3">
            <a:alphaModFix/>
          </a:blip>
          <a:srcRect b="-1" l="13856" r="12045" t="0"/>
          <a:stretch/>
        </p:blipFill>
        <p:spPr>
          <a:xfrm>
            <a:off x="5110639" y="36576"/>
            <a:ext cx="7081361" cy="6821424"/>
          </a:xfrm>
          <a:prstGeom prst="roundRect">
            <a:avLst>
              <a:gd fmla="val 16667" name="adj"/>
            </a:avLst>
          </a:prstGeom>
          <a:noFill/>
          <a:ln>
            <a:noFill/>
          </a:ln>
        </p:spPr>
      </p:pic>
      <p:pic>
        <p:nvPicPr>
          <p:cNvPr descr="A house on stilts and a house on stilts&#10;&#10;Description automatically generated" id="195" name="Google Shape;195;p12"/>
          <p:cNvPicPr preferRelativeResize="0"/>
          <p:nvPr/>
        </p:nvPicPr>
        <p:blipFill rotWithShape="1">
          <a:blip r:embed="rId4">
            <a:alphaModFix/>
          </a:blip>
          <a:srcRect b="0" l="0" r="0" t="0"/>
          <a:stretch/>
        </p:blipFill>
        <p:spPr>
          <a:xfrm>
            <a:off x="48437" y="2678360"/>
            <a:ext cx="5062202" cy="4179640"/>
          </a:xfrm>
          <a:prstGeom prst="roundRect">
            <a:avLst>
              <a:gd fmla="val 16667"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3"/>
          <p:cNvSpPr txBox="1"/>
          <p:nvPr>
            <p:ph type="title"/>
          </p:nvPr>
        </p:nvSpPr>
        <p:spPr>
          <a:xfrm>
            <a:off x="481029" y="2642939"/>
            <a:ext cx="4023360" cy="157212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Tahoma"/>
              <a:buNone/>
            </a:pPr>
            <a:r>
              <a:rPr lang="fr-CA" sz="4800">
                <a:solidFill>
                  <a:schemeClr val="dk1"/>
                </a:solidFill>
                <a:latin typeface="Tahoma"/>
                <a:ea typeface="Tahoma"/>
                <a:cs typeface="Tahoma"/>
                <a:sym typeface="Tahoma"/>
              </a:rPr>
              <a:t>Perte d’habitat</a:t>
            </a:r>
            <a:endParaRPr/>
          </a:p>
        </p:txBody>
      </p:sp>
      <p:pic>
        <p:nvPicPr>
          <p:cNvPr descr="Birds on a beach with water and rocks&#10;&#10;Description automatically generated" id="202" name="Google Shape;202;p13"/>
          <p:cNvPicPr preferRelativeResize="0"/>
          <p:nvPr/>
        </p:nvPicPr>
        <p:blipFill rotWithShape="1">
          <a:blip r:embed="rId3">
            <a:alphaModFix/>
          </a:blip>
          <a:srcRect b="0" l="0" r="0" t="0"/>
          <a:stretch/>
        </p:blipFill>
        <p:spPr>
          <a:xfrm>
            <a:off x="4878178" y="625683"/>
            <a:ext cx="6819222" cy="5455380"/>
          </a:xfrm>
          <a:prstGeom prst="roundRect">
            <a:avLst>
              <a:gd fmla="val 16667" name="adj"/>
            </a:avLst>
          </a:prstGeom>
          <a:noFill/>
          <a:ln>
            <a:noFill/>
          </a:ln>
        </p:spPr>
      </p:pic>
      <p:pic>
        <p:nvPicPr>
          <p:cNvPr id="203" name="Google Shape;203;p13"/>
          <p:cNvPicPr preferRelativeResize="0"/>
          <p:nvPr/>
        </p:nvPicPr>
        <p:blipFill rotWithShape="1">
          <a:blip r:embed="rId4">
            <a:alphaModFix/>
          </a:blip>
          <a:srcRect b="19" l="0" r="0" t="19"/>
          <a:stretch/>
        </p:blipFill>
        <p:spPr>
          <a:xfrm flipH="1">
            <a:off x="2492709" y="1106262"/>
            <a:ext cx="2027963" cy="2027145"/>
          </a:xfrm>
          <a:prstGeom prst="rect">
            <a:avLst/>
          </a:prstGeom>
          <a:noFill/>
          <a:ln>
            <a:noFill/>
          </a:ln>
        </p:spPr>
      </p:pic>
      <p:pic>
        <p:nvPicPr>
          <p:cNvPr id="204" name="Google Shape;204;p13"/>
          <p:cNvPicPr preferRelativeResize="0"/>
          <p:nvPr/>
        </p:nvPicPr>
        <p:blipFill rotWithShape="1">
          <a:blip r:embed="rId5">
            <a:alphaModFix/>
          </a:blip>
          <a:srcRect b="0" l="0" r="0" t="0"/>
          <a:stretch/>
        </p:blipFill>
        <p:spPr>
          <a:xfrm flipH="1" rot="-448562">
            <a:off x="1089981" y="4512328"/>
            <a:ext cx="2805456" cy="28054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4"/>
          <p:cNvSpPr txBox="1"/>
          <p:nvPr>
            <p:ph type="title"/>
          </p:nvPr>
        </p:nvSpPr>
        <p:spPr>
          <a:xfrm>
            <a:off x="3738560" y="538417"/>
            <a:ext cx="5167185" cy="168051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b="1" lang="fr-CA" sz="4000"/>
              <a:t>On passe à l’action!</a:t>
            </a:r>
            <a:endParaRPr/>
          </a:p>
        </p:txBody>
      </p:sp>
      <p:sp>
        <p:nvSpPr>
          <p:cNvPr id="211" name="Google Shape;211;p14"/>
          <p:cNvSpPr txBox="1"/>
          <p:nvPr>
            <p:ph idx="1" type="body"/>
          </p:nvPr>
        </p:nvSpPr>
        <p:spPr>
          <a:xfrm>
            <a:off x="6186619" y="547815"/>
            <a:ext cx="5178960" cy="168051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pic>
        <p:nvPicPr>
          <p:cNvPr descr="A group of footprints on a beach&#10;&#10;Description automatically generated" id="212" name="Google Shape;212;p14"/>
          <p:cNvPicPr preferRelativeResize="0"/>
          <p:nvPr/>
        </p:nvPicPr>
        <p:blipFill rotWithShape="1">
          <a:blip r:embed="rId3">
            <a:alphaModFix/>
          </a:blip>
          <a:srcRect b="0" l="0" r="0" t="0"/>
          <a:stretch/>
        </p:blipFill>
        <p:spPr>
          <a:xfrm>
            <a:off x="1988360" y="2421924"/>
            <a:ext cx="2866860" cy="3711146"/>
          </a:xfrm>
          <a:prstGeom prst="rect">
            <a:avLst/>
          </a:prstGeom>
          <a:noFill/>
          <a:ln>
            <a:noFill/>
          </a:ln>
        </p:spPr>
      </p:pic>
      <p:pic>
        <p:nvPicPr>
          <p:cNvPr descr="A group of people walking on a beach&#10;&#10;Description automatically generated" id="213" name="Google Shape;213;p14"/>
          <p:cNvPicPr preferRelativeResize="0"/>
          <p:nvPr/>
        </p:nvPicPr>
        <p:blipFill rotWithShape="1">
          <a:blip r:embed="rId4">
            <a:alphaModFix/>
          </a:blip>
          <a:srcRect b="0" l="0" r="0" t="0"/>
          <a:stretch/>
        </p:blipFill>
        <p:spPr>
          <a:xfrm>
            <a:off x="7348556" y="2421924"/>
            <a:ext cx="2866860" cy="37111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5"/>
          <p:cNvSpPr txBox="1"/>
          <p:nvPr>
            <p:ph type="title"/>
          </p:nvPr>
        </p:nvSpPr>
        <p:spPr>
          <a:xfrm>
            <a:off x="1301914" y="267972"/>
            <a:ext cx="9691688" cy="111053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ahoma"/>
              <a:buNone/>
            </a:pPr>
            <a:r>
              <a:rPr lang="fr-CA" sz="5200">
                <a:solidFill>
                  <a:schemeClr val="dk1"/>
                </a:solidFill>
                <a:latin typeface="Tahoma"/>
                <a:ea typeface="Tahoma"/>
                <a:cs typeface="Tahoma"/>
                <a:sym typeface="Tahoma"/>
              </a:rPr>
              <a:t>L’histoire de la lutt</a:t>
            </a:r>
            <a:r>
              <a:rPr lang="fr-CA" sz="5200"/>
              <a:t>e contre l’érosion!</a:t>
            </a:r>
            <a:endParaRPr sz="5200">
              <a:solidFill>
                <a:schemeClr val="dk1"/>
              </a:solidFill>
              <a:latin typeface="Tahoma"/>
              <a:ea typeface="Tahoma"/>
              <a:cs typeface="Tahoma"/>
              <a:sym typeface="Tahoma"/>
            </a:endParaRPr>
          </a:p>
        </p:txBody>
      </p:sp>
      <p:pic>
        <p:nvPicPr>
          <p:cNvPr descr="A beach with footprints and a sign&#10;&#10;Description automatically generated" id="220" name="Google Shape;220;p15"/>
          <p:cNvPicPr preferRelativeResize="0"/>
          <p:nvPr/>
        </p:nvPicPr>
        <p:blipFill rotWithShape="1">
          <a:blip r:embed="rId3">
            <a:alphaModFix/>
          </a:blip>
          <a:srcRect b="0" l="0" r="0" t="0"/>
          <a:stretch/>
        </p:blipFill>
        <p:spPr>
          <a:xfrm>
            <a:off x="9452359" y="1748951"/>
            <a:ext cx="1891079" cy="2448000"/>
          </a:xfrm>
          <a:prstGeom prst="rect">
            <a:avLst/>
          </a:prstGeom>
          <a:noFill/>
          <a:ln>
            <a:noFill/>
          </a:ln>
        </p:spPr>
      </p:pic>
      <p:pic>
        <p:nvPicPr>
          <p:cNvPr descr="A beach with footprints and water&#10;&#10;Description automatically generated" id="221" name="Google Shape;221;p15"/>
          <p:cNvPicPr preferRelativeResize="0"/>
          <p:nvPr/>
        </p:nvPicPr>
        <p:blipFill rotWithShape="1">
          <a:blip r:embed="rId4">
            <a:alphaModFix/>
          </a:blip>
          <a:srcRect b="0" l="0" r="0" t="0"/>
          <a:stretch/>
        </p:blipFill>
        <p:spPr>
          <a:xfrm>
            <a:off x="5364135" y="1738328"/>
            <a:ext cx="1891079" cy="2448000"/>
          </a:xfrm>
          <a:prstGeom prst="rect">
            <a:avLst/>
          </a:prstGeom>
          <a:noFill/>
          <a:ln>
            <a:noFill/>
          </a:ln>
        </p:spPr>
      </p:pic>
      <p:pic>
        <p:nvPicPr>
          <p:cNvPr descr="A person walking on a beach&#10;&#10;Description automatically generated" id="222" name="Google Shape;222;p15"/>
          <p:cNvPicPr preferRelativeResize="0"/>
          <p:nvPr/>
        </p:nvPicPr>
        <p:blipFill rotWithShape="1">
          <a:blip r:embed="rId5">
            <a:alphaModFix/>
          </a:blip>
          <a:srcRect b="0" l="0" r="0" t="0"/>
          <a:stretch/>
        </p:blipFill>
        <p:spPr>
          <a:xfrm>
            <a:off x="1301914" y="1738328"/>
            <a:ext cx="1891079" cy="2448000"/>
          </a:xfrm>
          <a:prstGeom prst="rect">
            <a:avLst/>
          </a:prstGeom>
          <a:noFill/>
          <a:ln>
            <a:noFill/>
          </a:ln>
        </p:spPr>
      </p:pic>
      <p:sp>
        <p:nvSpPr>
          <p:cNvPr id="223" name="Google Shape;223;p15"/>
          <p:cNvSpPr/>
          <p:nvPr/>
        </p:nvSpPr>
        <p:spPr>
          <a:xfrm rot="-5400000">
            <a:off x="7999649" y="464223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24" name="Google Shape;224;p15"/>
          <p:cNvSpPr/>
          <p:nvPr/>
        </p:nvSpPr>
        <p:spPr>
          <a:xfrm rot="-5400000">
            <a:off x="8103329" y="243005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25" name="Google Shape;225;p15"/>
          <p:cNvSpPr/>
          <p:nvPr/>
        </p:nvSpPr>
        <p:spPr>
          <a:xfrm rot="-5400000">
            <a:off x="3989205" y="464223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26" name="Google Shape;226;p15"/>
          <p:cNvSpPr/>
          <p:nvPr/>
        </p:nvSpPr>
        <p:spPr>
          <a:xfrm rot="-5400000">
            <a:off x="3989205" y="2384264"/>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pic>
        <p:nvPicPr>
          <p:cNvPr descr="A poster of a person playing a guitar and a bonfire&#10;&#10;Description automatically generated" id="227" name="Google Shape;227;p15"/>
          <p:cNvPicPr preferRelativeResize="0"/>
          <p:nvPr/>
        </p:nvPicPr>
        <p:blipFill rotWithShape="1">
          <a:blip r:embed="rId6">
            <a:alphaModFix/>
          </a:blip>
          <a:srcRect b="0" l="0" r="0" t="0"/>
          <a:stretch/>
        </p:blipFill>
        <p:spPr>
          <a:xfrm>
            <a:off x="9452358" y="4412522"/>
            <a:ext cx="1901442" cy="2306210"/>
          </a:xfrm>
          <a:prstGeom prst="rect">
            <a:avLst/>
          </a:prstGeom>
          <a:noFill/>
          <a:ln>
            <a:noFill/>
          </a:ln>
        </p:spPr>
      </p:pic>
      <p:pic>
        <p:nvPicPr>
          <p:cNvPr descr="A person playing a guitar next to a campfire&#10;&#10;Description automatically generated" id="228" name="Google Shape;228;p15"/>
          <p:cNvPicPr preferRelativeResize="0"/>
          <p:nvPr/>
        </p:nvPicPr>
        <p:blipFill rotWithShape="1">
          <a:blip r:embed="rId7">
            <a:alphaModFix/>
          </a:blip>
          <a:srcRect b="0" l="0" r="0" t="0"/>
          <a:stretch/>
        </p:blipFill>
        <p:spPr>
          <a:xfrm>
            <a:off x="1301914" y="4412523"/>
            <a:ext cx="1807865" cy="2306209"/>
          </a:xfrm>
          <a:prstGeom prst="rect">
            <a:avLst/>
          </a:prstGeom>
          <a:noFill/>
          <a:ln>
            <a:noFill/>
          </a:ln>
        </p:spPr>
      </p:pic>
      <p:pic>
        <p:nvPicPr>
          <p:cNvPr descr="A poster with text and images on it&#10;&#10;Description automatically generated with medium confidence" id="229" name="Google Shape;229;p15"/>
          <p:cNvPicPr preferRelativeResize="0"/>
          <p:nvPr/>
        </p:nvPicPr>
        <p:blipFill rotWithShape="1">
          <a:blip r:embed="rId8">
            <a:alphaModFix/>
          </a:blip>
          <a:srcRect b="0" l="0" r="0" t="0"/>
          <a:stretch/>
        </p:blipFill>
        <p:spPr>
          <a:xfrm>
            <a:off x="5423379" y="4412523"/>
            <a:ext cx="1891080" cy="23062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6"/>
          <p:cNvSpPr txBox="1"/>
          <p:nvPr>
            <p:ph type="title"/>
          </p:nvPr>
        </p:nvSpPr>
        <p:spPr>
          <a:xfrm>
            <a:off x="1301025" y="267400"/>
            <a:ext cx="9846600" cy="1110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ahoma"/>
              <a:buNone/>
            </a:pPr>
            <a:r>
              <a:rPr lang="fr-CA" sz="5200">
                <a:solidFill>
                  <a:schemeClr val="dk1"/>
                </a:solidFill>
                <a:latin typeface="Tahoma"/>
                <a:ea typeface="Tahoma"/>
                <a:cs typeface="Tahoma"/>
                <a:sym typeface="Tahoma"/>
              </a:rPr>
              <a:t>L’histoire de la lutt</a:t>
            </a:r>
            <a:r>
              <a:rPr lang="fr-CA" sz="5200"/>
              <a:t>e contre l’érosion!</a:t>
            </a:r>
            <a:endParaRPr sz="5200">
              <a:solidFill>
                <a:schemeClr val="dk1"/>
              </a:solidFill>
              <a:latin typeface="Tahoma"/>
              <a:ea typeface="Tahoma"/>
              <a:cs typeface="Tahoma"/>
              <a:sym typeface="Tahoma"/>
            </a:endParaRPr>
          </a:p>
        </p:txBody>
      </p:sp>
      <p:sp>
        <p:nvSpPr>
          <p:cNvPr id="236" name="Google Shape;236;p16"/>
          <p:cNvSpPr/>
          <p:nvPr/>
        </p:nvSpPr>
        <p:spPr>
          <a:xfrm rot="-5400000">
            <a:off x="7999649" y="464223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37" name="Google Shape;237;p16"/>
          <p:cNvSpPr/>
          <p:nvPr/>
        </p:nvSpPr>
        <p:spPr>
          <a:xfrm rot="-5400000">
            <a:off x="8103329" y="243005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38" name="Google Shape;238;p16"/>
          <p:cNvSpPr/>
          <p:nvPr/>
        </p:nvSpPr>
        <p:spPr>
          <a:xfrm rot="-5400000">
            <a:off x="3989205" y="4642232"/>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239" name="Google Shape;239;p16"/>
          <p:cNvSpPr/>
          <p:nvPr/>
        </p:nvSpPr>
        <p:spPr>
          <a:xfrm rot="-5400000">
            <a:off x="3989205" y="2384264"/>
            <a:ext cx="573283" cy="1729412"/>
          </a:xfrm>
          <a:prstGeom prst="downArrow">
            <a:avLst>
              <a:gd fmla="val 50000" name="adj1"/>
              <a:gd fmla="val 50000" name="adj2"/>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pic>
        <p:nvPicPr>
          <p:cNvPr descr="A car on a beach&#10;&#10;Description automatically generated" id="240" name="Google Shape;240;p16"/>
          <p:cNvPicPr preferRelativeResize="0"/>
          <p:nvPr/>
        </p:nvPicPr>
        <p:blipFill rotWithShape="1">
          <a:blip r:embed="rId3">
            <a:alphaModFix/>
          </a:blip>
          <a:srcRect b="0" l="0" r="0" t="0"/>
          <a:stretch/>
        </p:blipFill>
        <p:spPr>
          <a:xfrm>
            <a:off x="1273244" y="1718315"/>
            <a:ext cx="1891080" cy="2448000"/>
          </a:xfrm>
          <a:prstGeom prst="rect">
            <a:avLst/>
          </a:prstGeom>
          <a:noFill/>
          <a:ln>
            <a:noFill/>
          </a:ln>
        </p:spPr>
      </p:pic>
      <p:pic>
        <p:nvPicPr>
          <p:cNvPr descr="A map of a beach with trees and water&#10;&#10;Description automatically generated" id="241" name="Google Shape;241;p16"/>
          <p:cNvPicPr preferRelativeResize="0"/>
          <p:nvPr/>
        </p:nvPicPr>
        <p:blipFill rotWithShape="1">
          <a:blip r:embed="rId4">
            <a:alphaModFix/>
          </a:blip>
          <a:srcRect b="0" l="0" r="0" t="0"/>
          <a:stretch/>
        </p:blipFill>
        <p:spPr>
          <a:xfrm>
            <a:off x="5387368" y="1687052"/>
            <a:ext cx="1891080" cy="2448000"/>
          </a:xfrm>
          <a:prstGeom prst="rect">
            <a:avLst/>
          </a:prstGeom>
          <a:noFill/>
          <a:ln>
            <a:noFill/>
          </a:ln>
        </p:spPr>
      </p:pic>
      <p:pic>
        <p:nvPicPr>
          <p:cNvPr descr="A car on the road&#10;&#10;Description automatically generated" id="242" name="Google Shape;242;p16"/>
          <p:cNvPicPr preferRelativeResize="0"/>
          <p:nvPr/>
        </p:nvPicPr>
        <p:blipFill rotWithShape="1">
          <a:blip r:embed="rId5">
            <a:alphaModFix/>
          </a:blip>
          <a:srcRect b="0" l="0" r="0" t="0"/>
          <a:stretch/>
        </p:blipFill>
        <p:spPr>
          <a:xfrm>
            <a:off x="9569710" y="1679364"/>
            <a:ext cx="1891080" cy="2448000"/>
          </a:xfrm>
          <a:prstGeom prst="rect">
            <a:avLst/>
          </a:prstGeom>
          <a:noFill/>
          <a:ln>
            <a:noFill/>
          </a:ln>
        </p:spPr>
      </p:pic>
      <p:pic>
        <p:nvPicPr>
          <p:cNvPr descr="A poster with a person pointing at a path&#10;&#10;Description automatically generated" id="243" name="Google Shape;243;p16"/>
          <p:cNvPicPr preferRelativeResize="0"/>
          <p:nvPr/>
        </p:nvPicPr>
        <p:blipFill rotWithShape="1">
          <a:blip r:embed="rId6">
            <a:alphaModFix/>
          </a:blip>
          <a:srcRect b="0" l="0" r="0" t="0"/>
          <a:stretch/>
        </p:blipFill>
        <p:spPr>
          <a:xfrm>
            <a:off x="9569710" y="4430494"/>
            <a:ext cx="1891081" cy="2151787"/>
          </a:xfrm>
          <a:prstGeom prst="rect">
            <a:avLst/>
          </a:prstGeom>
          <a:noFill/>
          <a:ln>
            <a:noFill/>
          </a:ln>
        </p:spPr>
      </p:pic>
      <p:pic>
        <p:nvPicPr>
          <p:cNvPr descr="A poster of a beach with a house and a beach&#10;&#10;Description automatically generated" id="244" name="Google Shape;244;p16"/>
          <p:cNvPicPr preferRelativeResize="0"/>
          <p:nvPr/>
        </p:nvPicPr>
        <p:blipFill rotWithShape="1">
          <a:blip r:embed="rId7">
            <a:alphaModFix/>
          </a:blip>
          <a:srcRect b="0" l="0" r="0" t="0"/>
          <a:stretch/>
        </p:blipFill>
        <p:spPr>
          <a:xfrm>
            <a:off x="5321146" y="4430494"/>
            <a:ext cx="1891081" cy="2151787"/>
          </a:xfrm>
          <a:prstGeom prst="rect">
            <a:avLst/>
          </a:prstGeom>
          <a:noFill/>
          <a:ln>
            <a:noFill/>
          </a:ln>
        </p:spPr>
      </p:pic>
      <p:pic>
        <p:nvPicPr>
          <p:cNvPr descr="A graphic of a city&#10;&#10;Description automatically generated with medium confidence" id="245" name="Google Shape;245;p16"/>
          <p:cNvPicPr preferRelativeResize="0"/>
          <p:nvPr/>
        </p:nvPicPr>
        <p:blipFill rotWithShape="1">
          <a:blip r:embed="rId8">
            <a:alphaModFix/>
          </a:blip>
          <a:srcRect b="0" l="0" r="0" t="0"/>
          <a:stretch/>
        </p:blipFill>
        <p:spPr>
          <a:xfrm>
            <a:off x="1339465" y="4542567"/>
            <a:ext cx="1891082" cy="21517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A large rock formation next to a body of water&#10;&#10;Description automatically generated" id="251" name="Google Shape;251;p18"/>
          <p:cNvPicPr preferRelativeResize="0"/>
          <p:nvPr/>
        </p:nvPicPr>
        <p:blipFill rotWithShape="1">
          <a:blip r:embed="rId3">
            <a:alphaModFix/>
          </a:blip>
          <a:srcRect b="5472" l="0" r="-2" t="12678"/>
          <a:stretch/>
        </p:blipFill>
        <p:spPr>
          <a:xfrm>
            <a:off x="4883025" y="10"/>
            <a:ext cx="7308975"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descr="A large rock in the snow&#10;&#10;Description automatically generated" id="252" name="Google Shape;252;p18"/>
          <p:cNvPicPr preferRelativeResize="0"/>
          <p:nvPr/>
        </p:nvPicPr>
        <p:blipFill rotWithShape="1">
          <a:blip r:embed="rId4">
            <a:alphaModFix/>
          </a:blip>
          <a:srcRect b="16170" l="0" r="-2" t="14856"/>
          <a:stretch/>
        </p:blipFill>
        <p:spPr>
          <a:xfrm>
            <a:off x="4883025" y="3493008"/>
            <a:ext cx="7308975" cy="3364992"/>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253" name="Google Shape;253;p18"/>
          <p:cNvSpPr txBox="1"/>
          <p:nvPr>
            <p:ph type="title"/>
          </p:nvPr>
        </p:nvSpPr>
        <p:spPr>
          <a:xfrm>
            <a:off x="448056" y="859536"/>
            <a:ext cx="4832802" cy="12435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Tahoma"/>
              <a:buNone/>
            </a:pPr>
            <a:r>
              <a:rPr lang="fr-CA" sz="5400"/>
              <a:t>Des questions?</a:t>
            </a:r>
            <a:endParaRPr/>
          </a:p>
        </p:txBody>
      </p:sp>
      <p:sp>
        <p:nvSpPr>
          <p:cNvPr id="254" name="Google Shape;254;p18"/>
          <p:cNvSpPr/>
          <p:nvPr/>
        </p:nvSpPr>
        <p:spPr>
          <a:xfrm>
            <a:off x="0" y="115214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5" name="Google Shape;255;p18"/>
          <p:cNvSpPr/>
          <p:nvPr/>
        </p:nvSpPr>
        <p:spPr>
          <a:xfrm>
            <a:off x="449544" y="2194560"/>
            <a:ext cx="4892040" cy="18288"/>
          </a:xfrm>
          <a:prstGeom prst="rect">
            <a:avLst/>
          </a:prstGeom>
          <a:blipFill rotWithShape="1">
            <a:blip r:embed="rId5">
              <a:alphaModFix amt="86000"/>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ahoma"/>
              <a:buNone/>
            </a:pPr>
            <a:r>
              <a:t/>
            </a:r>
            <a:endParaRPr b="0" i="0" sz="1800" u="none" cap="none" strike="noStrike">
              <a:solidFill>
                <a:srgbClr val="FFFFFF"/>
              </a:solidFill>
              <a:latin typeface="Calibri"/>
              <a:ea typeface="Calibri"/>
              <a:cs typeface="Calibri"/>
              <a:sym typeface="Calibri"/>
            </a:endParaRPr>
          </a:p>
        </p:txBody>
      </p:sp>
      <p:sp>
        <p:nvSpPr>
          <p:cNvPr id="256" name="Google Shape;256;p18"/>
          <p:cNvSpPr/>
          <p:nvPr/>
        </p:nvSpPr>
        <p:spPr>
          <a:xfrm>
            <a:off x="449544" y="2194560"/>
            <a:ext cx="4892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7" name="Google Shape;257;p18"/>
          <p:cNvSpPr txBox="1"/>
          <p:nvPr>
            <p:ph idx="1" type="body"/>
          </p:nvPr>
        </p:nvSpPr>
        <p:spPr>
          <a:xfrm>
            <a:off x="448056" y="2512611"/>
            <a:ext cx="4832803" cy="3664351"/>
          </a:xfrm>
          <a:prstGeom prst="rect">
            <a:avLst/>
          </a:prstGeom>
          <a:noFill/>
          <a:ln>
            <a:noFill/>
          </a:ln>
        </p:spPr>
        <p:txBody>
          <a:bodyPr anchorCtr="0" anchor="t" bIns="45700" lIns="91425" spcFirstLastPara="1" rIns="91425" wrap="square" tIns="45700">
            <a:normAutofit/>
          </a:bodyPr>
          <a:lstStyle/>
          <a:p>
            <a:pPr indent="-101600" lvl="0" marL="228600" rtl="0" algn="l">
              <a:lnSpc>
                <a:spcPct val="90000"/>
              </a:lnSpc>
              <a:spcBef>
                <a:spcPts val="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p:txBody>
      </p:sp>
      <p:pic>
        <p:nvPicPr>
          <p:cNvPr descr="A magnifying glass on a dirt road&#10;&#10;Description automatically generated" id="258" name="Google Shape;258;p18"/>
          <p:cNvPicPr preferRelativeResize="0"/>
          <p:nvPr/>
        </p:nvPicPr>
        <p:blipFill rotWithShape="1">
          <a:blip r:embed="rId6">
            <a:alphaModFix/>
          </a:blip>
          <a:srcRect b="0" l="0" r="0" t="0"/>
          <a:stretch/>
        </p:blipFill>
        <p:spPr>
          <a:xfrm>
            <a:off x="228729" y="2231136"/>
            <a:ext cx="5052129" cy="4041703"/>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6"/>
          <p:cNvSpPr/>
          <p:nvPr/>
        </p:nvSpPr>
        <p:spPr>
          <a:xfrm>
            <a:off x="-1" y="0"/>
            <a:ext cx="12188952" cy="6858000"/>
          </a:xfrm>
          <a:prstGeom prst="rect">
            <a:avLst/>
          </a:prstGeom>
          <a:blipFill rotWithShape="1">
            <a:blip r:embed="rId3">
              <a:alphaModFix amt="86000"/>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95" name="Google Shape;95;p6"/>
          <p:cNvSpPr txBox="1"/>
          <p:nvPr>
            <p:ph type="title"/>
          </p:nvPr>
        </p:nvSpPr>
        <p:spPr>
          <a:xfrm>
            <a:off x="838200" y="176214"/>
            <a:ext cx="10515600" cy="148118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Tahoma"/>
              <a:buNone/>
            </a:pPr>
            <a:r>
              <a:rPr lang="fr-CA" sz="4000"/>
              <a:t>D’abord définissons…</a:t>
            </a:r>
            <a:endParaRPr/>
          </a:p>
        </p:txBody>
      </p:sp>
      <p:sp>
        <p:nvSpPr>
          <p:cNvPr id="96" name="Google Shape;96;p6"/>
          <p:cNvSpPr txBox="1"/>
          <p:nvPr>
            <p:ph idx="1" type="body"/>
          </p:nvPr>
        </p:nvSpPr>
        <p:spPr>
          <a:xfrm>
            <a:off x="528638" y="1657402"/>
            <a:ext cx="4300530" cy="427268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000"/>
              <a:buNone/>
            </a:pPr>
            <a:r>
              <a:rPr lang="fr-CA"/>
              <a:t>Qu’est-ce que l’érosion</a:t>
            </a:r>
            <a:r>
              <a:rPr lang="fr-CA" sz="3000"/>
              <a:t>?</a:t>
            </a:r>
            <a:endParaRPr/>
          </a:p>
          <a:p>
            <a:pPr indent="-101600" lvl="0" marL="22860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pic>
        <p:nvPicPr>
          <p:cNvPr descr="A rocky cliff next to the water&#10;&#10;Description automatically generated" id="97" name="Google Shape;97;p6"/>
          <p:cNvPicPr preferRelativeResize="0"/>
          <p:nvPr/>
        </p:nvPicPr>
        <p:blipFill rotWithShape="1">
          <a:blip r:embed="rId4">
            <a:alphaModFix/>
          </a:blip>
          <a:srcRect b="13336" l="0" r="2" t="0"/>
          <a:stretch/>
        </p:blipFill>
        <p:spPr>
          <a:xfrm>
            <a:off x="5191128" y="1847129"/>
            <a:ext cx="6162670" cy="4272677"/>
          </a:xfrm>
          <a:prstGeom prst="roundRect">
            <a:avLst>
              <a:gd fmla="val 16667" name="adj"/>
            </a:avLst>
          </a:prstGeom>
          <a:noFill/>
          <a:ln>
            <a:noFill/>
          </a:ln>
        </p:spPr>
      </p:pic>
      <p:pic>
        <p:nvPicPr>
          <p:cNvPr descr="A magnifying glass on a dirt road&#10;&#10;Description automatically generated" id="98" name="Google Shape;98;p6"/>
          <p:cNvPicPr preferRelativeResize="0"/>
          <p:nvPr/>
        </p:nvPicPr>
        <p:blipFill rotWithShape="1">
          <a:blip r:embed="rId5">
            <a:alphaModFix/>
          </a:blip>
          <a:srcRect b="0" l="0" r="0" t="0"/>
          <a:stretch/>
        </p:blipFill>
        <p:spPr>
          <a:xfrm>
            <a:off x="528638" y="2871787"/>
            <a:ext cx="4060024" cy="3248019"/>
          </a:xfrm>
          <a:prstGeom prst="flowChartAlternateProcess">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4"/>
          <p:cNvSpPr txBox="1"/>
          <p:nvPr/>
        </p:nvSpPr>
        <p:spPr>
          <a:xfrm>
            <a:off x="-3048" y="2477474"/>
            <a:ext cx="5475163" cy="190305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Est-ce qu’on</a:t>
            </a:r>
            <a:endParaRPr/>
          </a:p>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observe de </a:t>
            </a:r>
            <a:endParaRPr/>
          </a:p>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l’érosion?</a:t>
            </a:r>
            <a:endParaRPr b="0" i="0" sz="1400" u="none" cap="none" strike="noStrike">
              <a:solidFill>
                <a:srgbClr val="000000"/>
              </a:solidFill>
              <a:latin typeface="Arial"/>
              <a:ea typeface="Arial"/>
              <a:cs typeface="Arial"/>
              <a:sym typeface="Arial"/>
            </a:endParaRPr>
          </a:p>
        </p:txBody>
      </p:sp>
      <p:pic>
        <p:nvPicPr>
          <p:cNvPr descr="A rocky beach with water and mountains in the background&#10;&#10;Description automatically generated" id="105" name="Google Shape;105;p4"/>
          <p:cNvPicPr preferRelativeResize="0"/>
          <p:nvPr/>
        </p:nvPicPr>
        <p:blipFill rotWithShape="1">
          <a:blip r:embed="rId3">
            <a:alphaModFix/>
          </a:blip>
          <a:srcRect b="0" l="0" r="0" t="0"/>
          <a:stretch/>
        </p:blipFill>
        <p:spPr>
          <a:xfrm>
            <a:off x="3595254" y="0"/>
            <a:ext cx="8596745" cy="68580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5"/>
          <p:cNvSpPr txBox="1"/>
          <p:nvPr/>
        </p:nvSpPr>
        <p:spPr>
          <a:xfrm>
            <a:off x="329050" y="2373550"/>
            <a:ext cx="3241800" cy="1903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extLst>
                  <a:ext uri="http://customooxmlschemas.google.com/">
                    <go:slidesCustomData xmlns:go="http://customooxmlschemas.google.com/" textRoundtripDataId="0"/>
                  </a:ext>
                </a:extLst>
              </a:rPr>
              <a:t>Est-ce qu’on</a:t>
            </a:r>
            <a:endParaRPr>
              <a:extLst>
                <a:ext uri="http://customooxmlschemas.google.com/">
                  <go:slidesCustomData xmlns:go="http://customooxmlschemas.google.com/" textRoundtripDataId="1"/>
                </a:ext>
              </a:extLst>
            </a:endParaRPr>
          </a:p>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extLst>
                  <a:ext uri="http://customooxmlschemas.google.com/">
                    <go:slidesCustomData xmlns:go="http://customooxmlschemas.google.com/" textRoundtripDataId="2"/>
                  </a:ext>
                </a:extLst>
              </a:rPr>
              <a:t>observe de </a:t>
            </a:r>
            <a:endParaRPr>
              <a:extLst>
                <a:ext uri="http://customooxmlschemas.google.com/">
                  <go:slidesCustomData xmlns:go="http://customooxmlschemas.google.com/" textRoundtripDataId="3"/>
                </a:ext>
              </a:extLst>
            </a:endParaRPr>
          </a:p>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extLst>
                  <a:ext uri="http://customooxmlschemas.google.com/">
                    <go:slidesCustomData xmlns:go="http://customooxmlschemas.google.com/" textRoundtripDataId="4"/>
                  </a:ext>
                </a:extLst>
              </a:rPr>
              <a:t>l’érosion?</a:t>
            </a:r>
            <a:endParaRPr b="0" i="0" sz="1400" u="none" cap="none" strike="noStrike">
              <a:solidFill>
                <a:srgbClr val="000000"/>
              </a:solidFill>
              <a:latin typeface="Arial"/>
              <a:ea typeface="Arial"/>
              <a:cs typeface="Arial"/>
              <a:sym typeface="Arial"/>
            </a:endParaRPr>
          </a:p>
        </p:txBody>
      </p:sp>
      <p:pic>
        <p:nvPicPr>
          <p:cNvPr descr="A yellow truck on a beach&#10;&#10;Description automatically generated" id="112" name="Google Shape;112;p5"/>
          <p:cNvPicPr preferRelativeResize="0"/>
          <p:nvPr/>
        </p:nvPicPr>
        <p:blipFill rotWithShape="1">
          <a:blip r:embed="rId3">
            <a:alphaModFix/>
          </a:blip>
          <a:srcRect b="0" l="0" r="0" t="0"/>
          <a:stretch/>
        </p:blipFill>
        <p:spPr>
          <a:xfrm>
            <a:off x="3823854" y="0"/>
            <a:ext cx="8368145" cy="6858000"/>
          </a:xfrm>
          <a:prstGeom prst="roundRect">
            <a:avLst>
              <a:gd fmla="val 16667"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house on a rocky hill&#10;&#10;Description automatically generated" id="118" name="Google Shape;118;p31"/>
          <p:cNvPicPr preferRelativeResize="0"/>
          <p:nvPr/>
        </p:nvPicPr>
        <p:blipFill rotWithShape="1">
          <a:blip r:embed="rId3">
            <a:alphaModFix/>
          </a:blip>
          <a:srcRect b="0" l="0" r="0" t="0"/>
          <a:stretch/>
        </p:blipFill>
        <p:spPr>
          <a:xfrm>
            <a:off x="4613564" y="0"/>
            <a:ext cx="7578436" cy="6858000"/>
          </a:xfrm>
          <a:prstGeom prst="roundRect">
            <a:avLst>
              <a:gd fmla="val 16667" name="adj"/>
            </a:avLst>
          </a:prstGeom>
          <a:noFill/>
          <a:ln>
            <a:noFill/>
          </a:ln>
        </p:spPr>
      </p:pic>
      <p:sp>
        <p:nvSpPr>
          <p:cNvPr id="119" name="Google Shape;119;p31"/>
          <p:cNvSpPr txBox="1"/>
          <p:nvPr/>
        </p:nvSpPr>
        <p:spPr>
          <a:xfrm>
            <a:off x="519550" y="2477400"/>
            <a:ext cx="3813600" cy="1903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Est-ce qu’on</a:t>
            </a:r>
            <a:endParaRPr/>
          </a:p>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observe de </a:t>
            </a:r>
            <a:endParaRPr/>
          </a:p>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l’érosion?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g280dc7b00e9_0_0"/>
          <p:cNvPicPr preferRelativeResize="0"/>
          <p:nvPr/>
        </p:nvPicPr>
        <p:blipFill rotWithShape="1">
          <a:blip r:embed="rId3">
            <a:alphaModFix/>
          </a:blip>
          <a:srcRect b="0" l="8561" r="8561" t="0"/>
          <a:stretch/>
        </p:blipFill>
        <p:spPr>
          <a:xfrm>
            <a:off x="4613564" y="0"/>
            <a:ext cx="7578300" cy="6858000"/>
          </a:xfrm>
          <a:prstGeom prst="roundRect">
            <a:avLst>
              <a:gd fmla="val 16667" name="adj"/>
            </a:avLst>
          </a:prstGeom>
          <a:noFill/>
          <a:ln>
            <a:noFill/>
          </a:ln>
        </p:spPr>
      </p:pic>
      <p:sp>
        <p:nvSpPr>
          <p:cNvPr id="126" name="Google Shape;126;g280dc7b00e9_0_0"/>
          <p:cNvSpPr txBox="1"/>
          <p:nvPr/>
        </p:nvSpPr>
        <p:spPr>
          <a:xfrm>
            <a:off x="519550" y="2477400"/>
            <a:ext cx="3813600" cy="1903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Est-ce qu’on</a:t>
            </a:r>
            <a:endParaRPr/>
          </a:p>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observe de </a:t>
            </a:r>
            <a:endParaRPr/>
          </a:p>
          <a:p>
            <a:pPr indent="0" lvl="0" marL="0" marR="0" rtl="0" algn="l">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l’érosion?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7"/>
          <p:cNvSpPr/>
          <p:nvPr/>
        </p:nvSpPr>
        <p:spPr>
          <a:xfrm rot="-5400000">
            <a:off x="800100" y="1491343"/>
            <a:ext cx="3333749" cy="3499103"/>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ahoma"/>
              <a:ea typeface="Tahoma"/>
              <a:cs typeface="Tahoma"/>
              <a:sym typeface="Tahoma"/>
            </a:endParaRPr>
          </a:p>
        </p:txBody>
      </p:sp>
      <p:sp>
        <p:nvSpPr>
          <p:cNvPr id="133" name="Google Shape;133;p7"/>
          <p:cNvSpPr txBox="1"/>
          <p:nvPr>
            <p:ph type="title"/>
          </p:nvPr>
        </p:nvSpPr>
        <p:spPr>
          <a:xfrm>
            <a:off x="1028700" y="1967266"/>
            <a:ext cx="2628900" cy="25472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600"/>
              <a:buFont typeface="Tahoma"/>
              <a:buNone/>
            </a:pPr>
            <a:r>
              <a:rPr lang="fr-CA" sz="3600">
                <a:solidFill>
                  <a:srgbClr val="FFFFFF"/>
                </a:solidFill>
                <a:latin typeface="Tahoma"/>
                <a:ea typeface="Tahoma"/>
                <a:cs typeface="Tahoma"/>
                <a:sym typeface="Tahoma"/>
              </a:rPr>
              <a:t>Qu’est-ce qui cause l’érosion?</a:t>
            </a:r>
            <a:endParaRPr/>
          </a:p>
        </p:txBody>
      </p:sp>
      <p:pic>
        <p:nvPicPr>
          <p:cNvPr descr="A white cartoon character with question marks&#10;&#10;Description automatically generated" id="134" name="Google Shape;134;p7"/>
          <p:cNvPicPr preferRelativeResize="0"/>
          <p:nvPr>
            <p:ph idx="1" type="body"/>
          </p:nvPr>
        </p:nvPicPr>
        <p:blipFill rotWithShape="1">
          <a:blip r:embed="rId3">
            <a:alphaModFix/>
          </a:blip>
          <a:srcRect b="0" l="0" r="0" t="0"/>
          <a:stretch/>
        </p:blipFill>
        <p:spPr>
          <a:xfrm>
            <a:off x="4777316" y="715554"/>
            <a:ext cx="6780700" cy="54245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Footprints in the sand&#10;&#10;Description automatically generated" id="140" name="Google Shape;140;p8"/>
          <p:cNvPicPr preferRelativeResize="0"/>
          <p:nvPr/>
        </p:nvPicPr>
        <p:blipFill rotWithShape="1">
          <a:blip r:embed="rId3">
            <a:alphaModFix/>
          </a:blip>
          <a:srcRect b="0" l="0" r="0" t="0"/>
          <a:stretch/>
        </p:blipFill>
        <p:spPr>
          <a:xfrm>
            <a:off x="484632" y="2019079"/>
            <a:ext cx="3517119" cy="2813696"/>
          </a:xfrm>
          <a:prstGeom prst="rect">
            <a:avLst/>
          </a:prstGeom>
          <a:noFill/>
          <a:ln>
            <a:noFill/>
          </a:ln>
        </p:spPr>
      </p:pic>
      <p:cxnSp>
        <p:nvCxnSpPr>
          <p:cNvPr id="141" name="Google Shape;141;p8"/>
          <p:cNvCxnSpPr/>
          <p:nvPr/>
        </p:nvCxnSpPr>
        <p:spPr>
          <a:xfrm>
            <a:off x="416560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green kayak with a paddle in the water&#10;&#10;Description automatically generated" id="142" name="Google Shape;142;p8"/>
          <p:cNvPicPr preferRelativeResize="0"/>
          <p:nvPr/>
        </p:nvPicPr>
        <p:blipFill rotWithShape="1">
          <a:blip r:embed="rId4">
            <a:alphaModFix/>
          </a:blip>
          <a:srcRect b="0" l="0" r="0" t="0"/>
          <a:stretch/>
        </p:blipFill>
        <p:spPr>
          <a:xfrm>
            <a:off x="4310676" y="2010988"/>
            <a:ext cx="3537345" cy="2829877"/>
          </a:xfrm>
          <a:prstGeom prst="rect">
            <a:avLst/>
          </a:prstGeom>
          <a:noFill/>
          <a:ln>
            <a:noFill/>
          </a:ln>
        </p:spPr>
      </p:pic>
      <p:cxnSp>
        <p:nvCxnSpPr>
          <p:cNvPr id="143" name="Google Shape;143;p8"/>
          <p:cNvCxnSpPr/>
          <p:nvPr/>
        </p:nvCxnSpPr>
        <p:spPr>
          <a:xfrm>
            <a:off x="799592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drawing of a campfire on sand&#10;&#10;Description automatically generated" id="144" name="Google Shape;144;p8"/>
          <p:cNvPicPr preferRelativeResize="0"/>
          <p:nvPr/>
        </p:nvPicPr>
        <p:blipFill rotWithShape="1">
          <a:blip r:embed="rId5">
            <a:alphaModFix/>
          </a:blip>
          <a:srcRect b="0" l="0" r="0" t="0"/>
          <a:stretch/>
        </p:blipFill>
        <p:spPr>
          <a:xfrm>
            <a:off x="8162336" y="2019079"/>
            <a:ext cx="3517120" cy="2813697"/>
          </a:xfrm>
          <a:prstGeom prst="rect">
            <a:avLst/>
          </a:prstGeom>
          <a:noFill/>
          <a:ln>
            <a:noFill/>
          </a:ln>
        </p:spPr>
      </p:pic>
      <p:sp>
        <p:nvSpPr>
          <p:cNvPr id="145" name="Google Shape;145;p8"/>
          <p:cNvSpPr txBox="1"/>
          <p:nvPr/>
        </p:nvSpPr>
        <p:spPr>
          <a:xfrm>
            <a:off x="4633791" y="5284114"/>
            <a:ext cx="28513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CA" sz="2400" u="none" cap="none" strike="noStrike">
                <a:solidFill>
                  <a:schemeClr val="dk1"/>
                </a:solidFill>
                <a:latin typeface="Tahoma"/>
                <a:ea typeface="Tahoma"/>
                <a:cs typeface="Tahoma"/>
                <a:sym typeface="Tahoma"/>
              </a:rPr>
              <a:t>Le kayak de mer</a:t>
            </a:r>
            <a:endParaRPr b="0" i="0" sz="1400" u="none" cap="none" strike="noStrike">
              <a:solidFill>
                <a:srgbClr val="000000"/>
              </a:solidFill>
              <a:latin typeface="Arial"/>
              <a:ea typeface="Arial"/>
              <a:cs typeface="Arial"/>
              <a:sym typeface="Arial"/>
            </a:endParaRPr>
          </a:p>
        </p:txBody>
      </p:sp>
      <p:sp>
        <p:nvSpPr>
          <p:cNvPr id="146" name="Google Shape;146;p8"/>
          <p:cNvSpPr txBox="1"/>
          <p:nvPr/>
        </p:nvSpPr>
        <p:spPr>
          <a:xfrm>
            <a:off x="697108" y="5284114"/>
            <a:ext cx="3000301"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CA" sz="2400" u="none" cap="none" strike="noStrike">
                <a:solidFill>
                  <a:schemeClr val="dk1"/>
                </a:solidFill>
                <a:latin typeface="Tahoma"/>
                <a:ea typeface="Tahoma"/>
                <a:cs typeface="Tahoma"/>
                <a:sym typeface="Tahoma"/>
              </a:rPr>
              <a:t>Le piétinement de la bande riveraine</a:t>
            </a:r>
            <a:endParaRPr b="0" i="0" sz="1400" u="none" cap="none" strike="noStrike">
              <a:solidFill>
                <a:srgbClr val="000000"/>
              </a:solidFill>
              <a:latin typeface="Arial"/>
              <a:ea typeface="Arial"/>
              <a:cs typeface="Arial"/>
              <a:sym typeface="Arial"/>
            </a:endParaRPr>
          </a:p>
        </p:txBody>
      </p:sp>
      <p:sp>
        <p:nvSpPr>
          <p:cNvPr id="147" name="Google Shape;147;p8"/>
          <p:cNvSpPr txBox="1"/>
          <p:nvPr/>
        </p:nvSpPr>
        <p:spPr>
          <a:xfrm>
            <a:off x="8643499" y="5284113"/>
            <a:ext cx="300030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CA" sz="2400" u="none" cap="none" strike="noStrike">
                <a:solidFill>
                  <a:schemeClr val="dk1"/>
                </a:solidFill>
                <a:latin typeface="Tahoma"/>
                <a:ea typeface="Tahoma"/>
                <a:cs typeface="Tahoma"/>
                <a:sym typeface="Tahoma"/>
              </a:rPr>
              <a:t>Les feux de plages avec du bois de grève</a:t>
            </a:r>
            <a:endParaRPr b="0" i="0" sz="1400" u="none" cap="none" strike="noStrike">
              <a:solidFill>
                <a:srgbClr val="000000"/>
              </a:solidFill>
              <a:latin typeface="Arial"/>
              <a:ea typeface="Arial"/>
              <a:cs typeface="Arial"/>
              <a:sym typeface="Arial"/>
            </a:endParaRPr>
          </a:p>
        </p:txBody>
      </p:sp>
      <p:sp>
        <p:nvSpPr>
          <p:cNvPr id="148" name="Google Shape;148;p8"/>
          <p:cNvSpPr txBox="1"/>
          <p:nvPr>
            <p:ph type="title"/>
          </p:nvPr>
        </p:nvSpPr>
        <p:spPr>
          <a:xfrm>
            <a:off x="595312" y="291427"/>
            <a:ext cx="10515600" cy="94266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Tahoma"/>
              <a:buNone/>
            </a:pPr>
            <a:r>
              <a:rPr lang="fr-CA" sz="5200">
                <a:solidFill>
                  <a:schemeClr val="dk1"/>
                </a:solidFill>
                <a:latin typeface="Tahoma"/>
                <a:ea typeface="Tahoma"/>
                <a:cs typeface="Tahoma"/>
                <a:sym typeface="Tahoma"/>
              </a:rPr>
              <a:t>Trouvez l’intrus!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 wave crashing into the water&#10;&#10;Description automatically generated" id="154" name="Google Shape;154;p9"/>
          <p:cNvPicPr preferRelativeResize="0"/>
          <p:nvPr/>
        </p:nvPicPr>
        <p:blipFill rotWithShape="1">
          <a:blip r:embed="rId3">
            <a:alphaModFix/>
          </a:blip>
          <a:srcRect b="0" l="0" r="0" t="0"/>
          <a:stretch/>
        </p:blipFill>
        <p:spPr>
          <a:xfrm>
            <a:off x="484632" y="2019080"/>
            <a:ext cx="3517119" cy="2813694"/>
          </a:xfrm>
          <a:prstGeom prst="rect">
            <a:avLst/>
          </a:prstGeom>
          <a:noFill/>
          <a:ln>
            <a:noFill/>
          </a:ln>
        </p:spPr>
      </p:pic>
      <p:cxnSp>
        <p:nvCxnSpPr>
          <p:cNvPr id="155" name="Google Shape;155;p9"/>
          <p:cNvCxnSpPr/>
          <p:nvPr/>
        </p:nvCxnSpPr>
        <p:spPr>
          <a:xfrm>
            <a:off x="4165600" y="1573887"/>
            <a:ext cx="0" cy="3710227"/>
          </a:xfrm>
          <a:prstGeom prst="straightConnector1">
            <a:avLst/>
          </a:prstGeom>
          <a:noFill/>
          <a:ln cap="flat" cmpd="sng" w="19050">
            <a:solidFill>
              <a:srgbClr val="7F7F7F"/>
            </a:solidFill>
            <a:prstDash val="solid"/>
            <a:miter lim="800000"/>
            <a:headEnd len="sm" w="sm" type="none"/>
            <a:tailEnd len="sm" w="sm" type="none"/>
          </a:ln>
        </p:spPr>
      </p:cxnSp>
      <p:pic>
        <p:nvPicPr>
          <p:cNvPr descr="A green building in the snow&#10;&#10;Description automatically generated" id="156" name="Google Shape;156;p9"/>
          <p:cNvPicPr preferRelativeResize="0"/>
          <p:nvPr/>
        </p:nvPicPr>
        <p:blipFill rotWithShape="1">
          <a:blip r:embed="rId4">
            <a:alphaModFix/>
          </a:blip>
          <a:srcRect b="0" l="0" r="0" t="0"/>
          <a:stretch/>
        </p:blipFill>
        <p:spPr>
          <a:xfrm>
            <a:off x="8145270" y="2019081"/>
            <a:ext cx="3537345" cy="2813694"/>
          </a:xfrm>
          <a:prstGeom prst="rect">
            <a:avLst/>
          </a:prstGeom>
          <a:noFill/>
          <a:ln>
            <a:noFill/>
          </a:ln>
        </p:spPr>
      </p:pic>
      <p:cxnSp>
        <p:nvCxnSpPr>
          <p:cNvPr id="157" name="Google Shape;157;p9"/>
          <p:cNvCxnSpPr/>
          <p:nvPr/>
        </p:nvCxnSpPr>
        <p:spPr>
          <a:xfrm>
            <a:off x="7995920" y="1573887"/>
            <a:ext cx="0" cy="3710227"/>
          </a:xfrm>
          <a:prstGeom prst="straightConnector1">
            <a:avLst/>
          </a:prstGeom>
          <a:noFill/>
          <a:ln cap="flat" cmpd="sng" w="19050">
            <a:solidFill>
              <a:srgbClr val="7F7F7F"/>
            </a:solidFill>
            <a:prstDash val="solid"/>
            <a:miter lim="800000"/>
            <a:headEnd len="sm" w="sm" type="none"/>
            <a:tailEnd len="sm" w="sm" type="none"/>
          </a:ln>
        </p:spPr>
      </p:cxnSp>
      <p:sp>
        <p:nvSpPr>
          <p:cNvPr id="158" name="Google Shape;158;p9"/>
          <p:cNvSpPr txBox="1"/>
          <p:nvPr/>
        </p:nvSpPr>
        <p:spPr>
          <a:xfrm>
            <a:off x="595312" y="291427"/>
            <a:ext cx="10515600" cy="94266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5200"/>
              <a:buFont typeface="Tahoma"/>
              <a:buNone/>
            </a:pPr>
            <a:r>
              <a:rPr b="0" i="0" lang="fr-CA" sz="5200" u="none" cap="none" strike="noStrike">
                <a:solidFill>
                  <a:schemeClr val="dk1"/>
                </a:solidFill>
                <a:latin typeface="Tahoma"/>
                <a:ea typeface="Tahoma"/>
                <a:cs typeface="Tahoma"/>
                <a:sym typeface="Tahoma"/>
              </a:rPr>
              <a:t>Trouvez l’intrus!</a:t>
            </a:r>
            <a:endParaRPr b="0" i="0" sz="1400" u="none" cap="none" strike="noStrike">
              <a:solidFill>
                <a:srgbClr val="000000"/>
              </a:solidFill>
              <a:latin typeface="Arial"/>
              <a:ea typeface="Arial"/>
              <a:cs typeface="Arial"/>
              <a:sym typeface="Arial"/>
            </a:endParaRPr>
          </a:p>
        </p:txBody>
      </p:sp>
      <p:sp>
        <p:nvSpPr>
          <p:cNvPr id="159" name="Google Shape;159;p9"/>
          <p:cNvSpPr txBox="1"/>
          <p:nvPr/>
        </p:nvSpPr>
        <p:spPr>
          <a:xfrm>
            <a:off x="981345" y="5202282"/>
            <a:ext cx="3184255"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CA" sz="2400" u="none" cap="none" strike="noStrike">
                <a:solidFill>
                  <a:schemeClr val="dk1"/>
                </a:solidFill>
                <a:latin typeface="Tahoma"/>
                <a:ea typeface="Tahoma"/>
                <a:cs typeface="Tahoma"/>
                <a:sym typeface="Tahoma"/>
              </a:rPr>
              <a:t>Changements climatiques</a:t>
            </a:r>
            <a:endParaRPr b="0" i="0" sz="1400" u="none" cap="none" strike="noStrike">
              <a:solidFill>
                <a:srgbClr val="000000"/>
              </a:solidFill>
              <a:latin typeface="Arial"/>
              <a:ea typeface="Arial"/>
              <a:cs typeface="Arial"/>
              <a:sym typeface="Arial"/>
            </a:endParaRPr>
          </a:p>
        </p:txBody>
      </p:sp>
      <p:sp>
        <p:nvSpPr>
          <p:cNvPr id="160" name="Google Shape;160;p9"/>
          <p:cNvSpPr txBox="1"/>
          <p:nvPr/>
        </p:nvSpPr>
        <p:spPr>
          <a:xfrm>
            <a:off x="8523115" y="5386929"/>
            <a:ext cx="31842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CA" sz="2400" u="none" cap="none" strike="noStrike">
                <a:solidFill>
                  <a:schemeClr val="dk1"/>
                </a:solidFill>
                <a:latin typeface="Tahoma"/>
                <a:ea typeface="Tahoma"/>
                <a:cs typeface="Tahoma"/>
                <a:sym typeface="Tahoma"/>
              </a:rPr>
              <a:t>La pêche sur glace</a:t>
            </a:r>
            <a:endParaRPr b="0" i="0" sz="1400" u="none" cap="none" strike="noStrike">
              <a:solidFill>
                <a:srgbClr val="000000"/>
              </a:solidFill>
              <a:latin typeface="Arial"/>
              <a:ea typeface="Arial"/>
              <a:cs typeface="Arial"/>
              <a:sym typeface="Arial"/>
            </a:endParaRPr>
          </a:p>
        </p:txBody>
      </p:sp>
      <p:sp>
        <p:nvSpPr>
          <p:cNvPr id="161" name="Google Shape;161;p9"/>
          <p:cNvSpPr txBox="1"/>
          <p:nvPr/>
        </p:nvSpPr>
        <p:spPr>
          <a:xfrm>
            <a:off x="4403726" y="5386928"/>
            <a:ext cx="331152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fr-CA" sz="2400" u="none" cap="none" strike="noStrike">
                <a:solidFill>
                  <a:schemeClr val="dk1"/>
                </a:solidFill>
                <a:latin typeface="Tahoma"/>
                <a:ea typeface="Tahoma"/>
                <a:cs typeface="Tahoma"/>
                <a:sym typeface="Tahoma"/>
              </a:rPr>
              <a:t>L</a:t>
            </a:r>
            <a:r>
              <a:rPr b="1" lang="fr-CA" sz="2400">
                <a:solidFill>
                  <a:schemeClr val="dk1"/>
                </a:solidFill>
                <a:latin typeface="Tahoma"/>
                <a:ea typeface="Tahoma"/>
                <a:cs typeface="Tahoma"/>
                <a:sym typeface="Tahoma"/>
              </a:rPr>
              <a:t>es </a:t>
            </a:r>
            <a:r>
              <a:rPr b="1" i="0" lang="fr-CA" sz="2400" u="none" cap="none" strike="noStrike">
                <a:solidFill>
                  <a:schemeClr val="dk1"/>
                </a:solidFill>
                <a:latin typeface="Tahoma"/>
                <a:ea typeface="Tahoma"/>
                <a:cs typeface="Tahoma"/>
                <a:sym typeface="Tahoma"/>
              </a:rPr>
              <a:t>tempêtes</a:t>
            </a:r>
            <a:endParaRPr b="0" i="0" sz="1400" u="none" cap="none" strike="noStrike">
              <a:solidFill>
                <a:srgbClr val="000000"/>
              </a:solidFill>
              <a:latin typeface="Arial"/>
              <a:ea typeface="Arial"/>
              <a:cs typeface="Arial"/>
              <a:sym typeface="Arial"/>
            </a:endParaRPr>
          </a:p>
        </p:txBody>
      </p:sp>
      <p:pic>
        <p:nvPicPr>
          <p:cNvPr descr="A large storm over the earth&#10;&#10;Description automatically generated" id="162" name="Google Shape;162;p9"/>
          <p:cNvPicPr preferRelativeResize="0"/>
          <p:nvPr/>
        </p:nvPicPr>
        <p:blipFill rotWithShape="1">
          <a:blip r:embed="rId5">
            <a:alphaModFix/>
          </a:blip>
          <a:srcRect b="0" l="0" r="0" t="0"/>
          <a:stretch/>
        </p:blipFill>
        <p:spPr>
          <a:xfrm>
            <a:off x="4329449" y="2019080"/>
            <a:ext cx="3537345" cy="281369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2023-07-26T00:31:01Z</dcterms:created>
  <dc:creator>ivar alberto</dc:creator>
</cp:coreProperties>
</file>