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Tahoma"/>
      <p:regular r:id="rId16"/>
      <p:bold r:id="rId17"/>
    </p:embeddedFon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7">
          <p15:clr>
            <a:srgbClr val="A4A3A4"/>
          </p15:clr>
        </p15:guide>
        <p15:guide id="2" pos="3817">
          <p15:clr>
            <a:srgbClr val="A4A3A4"/>
          </p15:clr>
        </p15:guide>
      </p15:sldGuideLst>
    </p:ext>
    <p:ext uri="GoogleSlidesCustomDataVersion2">
      <go:slidesCustomData xmlns:go="http://customooxmlschemas.google.com/" r:id="rId22" roundtripDataSignature="AMtx7mhHmrrLlMBgyTfRby2EjyVWE+GK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7" orient="horz"/>
        <p:guide pos="381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notesMaster" Target="notesMasters/notesMaster1.xml"/><Relationship Id="rId19" Type="http://schemas.openxmlformats.org/officeDocument/2006/relationships/font" Target="fonts/HelveticaNeue-bold.fntdata"/><Relationship Id="rId6" Type="http://schemas.openxmlformats.org/officeDocument/2006/relationships/slide" Target="slides/slide1.xml"/><Relationship Id="rId18"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cyc-quebec.gouv.qc.ca/citoyens/mieux-consommer/zone-jeunesse/ca-va-ou/"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CA"/>
              <a:t>We’re finding more and more plastic in the St. Lawrence and on its beaches. But how exactly does it end up there? How does it impact the species that live in and around the St. Lawrence? What can we do to solve this problem?</a:t>
            </a:r>
            <a:endParaRPr/>
          </a:p>
          <a:p>
            <a:pPr indent="0" lvl="0" marL="0" rtl="0" algn="l">
              <a:spcBef>
                <a:spcPts val="0"/>
              </a:spcBef>
              <a:spcAft>
                <a:spcPts val="0"/>
              </a:spcAft>
              <a:buClr>
                <a:schemeClr val="dk1"/>
              </a:buClr>
              <a:buSzPts val="1100"/>
              <a:buFont typeface="Arial"/>
              <a:buNone/>
            </a:pPr>
            <a:r>
              <a:rPr lang="fr-CA"/>
              <a:t>These are all questions we’ll be answering today!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CA" sz="1800" u="sng">
                <a:latin typeface="Helvetica Neue"/>
                <a:ea typeface="Helvetica Neue"/>
                <a:cs typeface="Helvetica Neue"/>
                <a:sym typeface="Helvetica Neue"/>
              </a:rPr>
              <a:t>Part 4: Clean-up activity</a:t>
            </a:r>
            <a:endParaRPr sz="1800" u="sng">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CA"/>
              <a:t>Sort your waste!</a:t>
            </a:r>
            <a:endParaRPr/>
          </a:p>
          <a:p>
            <a:pPr indent="0" lvl="0" marL="0" rtl="0" algn="l">
              <a:lnSpc>
                <a:spcPct val="100000"/>
              </a:lnSpc>
              <a:spcBef>
                <a:spcPts val="0"/>
              </a:spcBef>
              <a:spcAft>
                <a:spcPts val="0"/>
              </a:spcAft>
              <a:buSzPts val="1400"/>
              <a:buNone/>
            </a:pPr>
            <a:r>
              <a:t/>
            </a:r>
            <a:endParaRPr b="1" sz="1800" u="sng">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rPr lang="fr-CA" u="sng"/>
              <a:t>Outdoor version </a:t>
            </a:r>
            <a:r>
              <a:rPr lang="fr-CA"/>
              <a:t>: the class will be divided into 3 or 4 teams. Each team will have a set of trash and four bins to separate them. Teams must take the trash to the right bins. There's a chance to make them run by scattering the bins around the schoolyard, for example. </a:t>
            </a:r>
            <a:endParaRPr/>
          </a:p>
          <a:p>
            <a:pPr indent="0" lvl="0" marL="0" rtl="0" algn="l">
              <a:spcBef>
                <a:spcPts val="0"/>
              </a:spcBef>
              <a:spcAft>
                <a:spcPts val="0"/>
              </a:spcAft>
              <a:buSzPts val="1100"/>
              <a:buNone/>
            </a:pPr>
            <a:r>
              <a:rPr lang="fr-CA" u="sng"/>
              <a:t>Indoor version</a:t>
            </a:r>
            <a:r>
              <a:rPr lang="fr-CA"/>
              <a:t> : Another option would be to stick the 4 bin pictures on the board and divide the group in two.  Each group can come up with a team name. You can show a trash/team in turn, giving them time to discuss, and then a volunteer stands up to stick the image in the right place. This way, the whole group can make corrections as they go along.</a:t>
            </a:r>
            <a:endParaRPr/>
          </a:p>
          <a:p>
            <a:pPr indent="0" lvl="0" marL="0" rtl="0" algn="l">
              <a:spcBef>
                <a:spcPts val="0"/>
              </a:spcBef>
              <a:spcAft>
                <a:spcPts val="0"/>
              </a:spcAft>
              <a:buSzPts val="1100"/>
              <a:buNone/>
            </a:pPr>
            <a:r>
              <a:t/>
            </a:r>
            <a:endParaRPr/>
          </a:p>
          <a:p>
            <a:pPr indent="0" lvl="0" marL="0" rtl="0" algn="l">
              <a:lnSpc>
                <a:spcPct val="100000"/>
              </a:lnSpc>
              <a:spcBef>
                <a:spcPts val="0"/>
              </a:spcBef>
              <a:spcAft>
                <a:spcPts val="0"/>
              </a:spcAft>
              <a:buSzPts val="1400"/>
              <a:buNone/>
            </a:pPr>
            <a:r>
              <a:rPr lang="fr-CA"/>
              <a:t>An answer sheet is also available.  Please note that the data is based on the municipality of Carleton-sur-Mer. Some items may end up in other destinations, depending on the municipality. Consult Recyc-Québec's Ça va où? application (</a:t>
            </a:r>
            <a:r>
              <a:rPr lang="fr-CA" sz="1100" u="sng">
                <a:solidFill>
                  <a:schemeClr val="hlink"/>
                </a:solidFill>
                <a:latin typeface="Arial"/>
                <a:ea typeface="Arial"/>
                <a:cs typeface="Arial"/>
                <a:sym typeface="Arial"/>
                <a:hlinkClick r:id="rId2"/>
              </a:rPr>
              <a:t>Ça va où ce truc? - RECYC-QUÉBEC (gouv.qc.ca)</a:t>
            </a:r>
            <a:r>
              <a:rPr lang="fr-CA"/>
              <a:t>) to find the data for your municipality.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extLst>
                  <a:ext uri="http://customooxmlschemas.google.com/">
                    <go:slidesCustomData xmlns:go="http://customooxmlschemas.google.com/" textRoundtripDataId="0"/>
                  </a:ext>
                </a:extLst>
              </a:rPr>
              <a:t>*</a:t>
            </a:r>
            <a:r>
              <a:rPr lang="fr-CA"/>
              <a:t>Be sure to explain why the waste is in the wrong bin and say where it should go instead*</a:t>
            </a:r>
            <a:endParaRPr/>
          </a:p>
          <a:p>
            <a:pPr indent="0" lvl="0" marL="0" rtl="0" algn="l">
              <a:spcBef>
                <a:spcPts val="0"/>
              </a:spcBef>
              <a:spcAft>
                <a:spcPts val="0"/>
              </a:spcAft>
              <a:buClr>
                <a:schemeClr val="dk1"/>
              </a:buClr>
              <a:buSzPts val="1100"/>
              <a:buFont typeface="Arial"/>
              <a:buNone/>
            </a:pPr>
            <a:r>
              <a:rPr lang="fr-CA"/>
              <a:t>*Be sure the materials are handed out and the teams are assigned before leaving the classroom*</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fr-CA"/>
              <a:t>End the presentation with a group discussion on how to reuse waste instead of throwing it in the garbage.</a:t>
            </a:r>
            <a:endParaRPr/>
          </a:p>
          <a:p>
            <a:pPr indent="0" lvl="0" marL="0" rtl="0" algn="l">
              <a:lnSpc>
                <a:spcPct val="100000"/>
              </a:lnSpc>
              <a:spcBef>
                <a:spcPts val="0"/>
              </a:spcBef>
              <a:spcAft>
                <a:spcPts val="0"/>
              </a:spcAft>
              <a:buSzPts val="1400"/>
              <a:buNone/>
            </a:pPr>
            <a:r>
              <a:t/>
            </a:r>
            <a:endParaRPr/>
          </a:p>
        </p:txBody>
      </p:sp>
      <p:sp>
        <p:nvSpPr>
          <p:cNvPr id="179" name="Google Shape;1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CA" sz="1800" u="sng">
                <a:latin typeface="Helvetica Neue"/>
                <a:ea typeface="Helvetica Neue"/>
                <a:cs typeface="Helvetica Neue"/>
                <a:sym typeface="Helvetica Neue"/>
              </a:rPr>
              <a:t>Part 1: </a:t>
            </a:r>
            <a:r>
              <a:rPr lang="fr-CA" sz="1800" u="sng"/>
              <a:t>The causes and impacts of waste and microplastics</a:t>
            </a:r>
            <a:endParaRPr sz="18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fr-CA" sz="1800"/>
              <a:t>The start of its journey</a:t>
            </a:r>
            <a:endParaRPr/>
          </a:p>
          <a:p>
            <a:pPr indent="0" lvl="0" marL="0" marR="0" rtl="0" algn="l">
              <a:lnSpc>
                <a:spcPct val="100000"/>
              </a:lnSpc>
              <a:spcBef>
                <a:spcPts val="0"/>
              </a:spcBef>
              <a:spcAft>
                <a:spcPts val="0"/>
              </a:spcAft>
              <a:buClr>
                <a:srgbClr val="000000"/>
              </a:buClr>
              <a:buSzPts val="1800"/>
              <a:buFont typeface="Helvetica Neue"/>
              <a:buNone/>
            </a:pPr>
            <a:r>
              <a:t/>
            </a:r>
            <a:endParaRPr b="1" sz="1800" u="sng">
              <a:solidFill>
                <a:srgbClr val="000000"/>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fr-CA"/>
              <a:t>Raise your hand if you’ve </a:t>
            </a:r>
            <a:r>
              <a:rPr b="1" lang="fr-CA"/>
              <a:t>ever seen garbage on the beach</a:t>
            </a:r>
            <a:r>
              <a:rPr lang="fr-CA"/>
              <a:t>.</a:t>
            </a:r>
            <a:endParaRPr/>
          </a:p>
          <a:p>
            <a:pPr indent="0" lvl="0" marL="0" rtl="0" algn="l">
              <a:spcBef>
                <a:spcPts val="0"/>
              </a:spcBef>
              <a:spcAft>
                <a:spcPts val="0"/>
              </a:spcAft>
              <a:buClr>
                <a:schemeClr val="dk1"/>
              </a:buClr>
              <a:buSzPts val="1100"/>
              <a:buFont typeface="Arial"/>
              <a:buNone/>
            </a:pPr>
            <a:r>
              <a:rPr lang="fr-CA"/>
              <a:t>Unfortunately, it’s not uncommon to find trash lying around in nature. It can travel for a long time and over great distances.</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SzPts val="1100"/>
              <a:buNone/>
            </a:pPr>
            <a:r>
              <a:rPr b="1" lang="fr-CA"/>
              <a:t>How do you think waste gets around? How does it end up in the environment?</a:t>
            </a:r>
            <a:endParaRPr b="1"/>
          </a:p>
          <a:p>
            <a:pPr indent="0" lvl="0" marL="0" rtl="0" algn="l">
              <a:lnSpc>
                <a:spcPct val="100000"/>
              </a:lnSpc>
              <a:spcBef>
                <a:spcPts val="0"/>
              </a:spcBef>
              <a:spcAft>
                <a:spcPts val="0"/>
              </a:spcAft>
              <a:buSzPts val="1400"/>
              <a:buNone/>
            </a:pPr>
            <a:r>
              <a:t/>
            </a:r>
            <a:endParaRPr b="1"/>
          </a:p>
          <a:p>
            <a:pPr indent="0" lvl="0" marL="0" rtl="0" algn="l">
              <a:spcBef>
                <a:spcPts val="0"/>
              </a:spcBef>
              <a:spcAft>
                <a:spcPts val="0"/>
              </a:spcAft>
              <a:buClr>
                <a:schemeClr val="dk1"/>
              </a:buClr>
              <a:buSzPts val="1100"/>
              <a:buFont typeface="Arial"/>
              <a:buNone/>
            </a:pPr>
            <a:r>
              <a:rPr lang="fr-CA"/>
              <a:t>All plastic that ends up in the ocean first has to be manufactured.</a:t>
            </a:r>
            <a:endParaRPr/>
          </a:p>
          <a:p>
            <a:pPr indent="0" lvl="0" marL="0" rtl="0" algn="l">
              <a:spcBef>
                <a:spcPts val="0"/>
              </a:spcBef>
              <a:spcAft>
                <a:spcPts val="0"/>
              </a:spcAft>
              <a:buClr>
                <a:schemeClr val="dk1"/>
              </a:buClr>
              <a:buSzPts val="1100"/>
              <a:buFont typeface="Arial"/>
              <a:buNone/>
            </a:pPr>
            <a:r>
              <a:rPr lang="fr-CA"/>
              <a:t>Once plastic is produced, it’s shipped off to a store near you! However, we only use it for a short time before its real journey begins. That's why it's important to reduce our plastic consumption at the source!</a:t>
            </a:r>
            <a:endParaRPr b="1"/>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fr-CA"/>
              <a:t>Let’s see where our trash goes after it enters the environment!</a:t>
            </a:r>
            <a:endParaRPr/>
          </a:p>
          <a:p>
            <a:pPr indent="0" lvl="0" marL="0" rtl="0" algn="l">
              <a:lnSpc>
                <a:spcPct val="100000"/>
              </a:lnSpc>
              <a:spcBef>
                <a:spcPts val="0"/>
              </a:spcBef>
              <a:spcAft>
                <a:spcPts val="0"/>
              </a:spcAft>
              <a:buSzPts val="1400"/>
              <a:buNone/>
            </a:pPr>
            <a:r>
              <a:t/>
            </a:r>
            <a:endParaRPr/>
          </a:p>
        </p:txBody>
      </p:sp>
      <p:sp>
        <p:nvSpPr>
          <p:cNvPr id="94" name="Google Shape;9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fr-CA"/>
              <a:t>Wind, rain and water runoff are the main ways that waste enters the environment. Waste can end up at the dump, get carried away by a strong breeze, land in a stream, then be carried into the St. Lawrence and eventually end up in the ocean.</a:t>
            </a:r>
            <a:endParaRPr/>
          </a:p>
          <a:p>
            <a:pPr indent="0" lvl="0" marL="0" rtl="0" algn="l">
              <a:spcBef>
                <a:spcPts val="0"/>
              </a:spcBef>
              <a:spcAft>
                <a:spcPts val="0"/>
              </a:spcAft>
              <a:buClr>
                <a:schemeClr val="dk1"/>
              </a:buClr>
              <a:buSzPts val="1100"/>
              <a:buFont typeface="Arial"/>
              <a:buNone/>
            </a:pPr>
            <a:r>
              <a:rPr lang="fr-CA"/>
              <a:t>Since plastic waste varies in size and shape, some pieces will stay in the environment longer, while others will slowly disintegrate and release microplastics into the water. </a:t>
            </a:r>
            <a:endParaRPr/>
          </a:p>
          <a:p>
            <a:pPr indent="0" lvl="0" marL="0" rtl="0" algn="l">
              <a:spcBef>
                <a:spcPts val="0"/>
              </a:spcBef>
              <a:spcAft>
                <a:spcPts val="0"/>
              </a:spcAft>
              <a:buClr>
                <a:schemeClr val="dk1"/>
              </a:buClr>
              <a:buSzPts val="1100"/>
              <a:buFont typeface="Arial"/>
              <a:buNone/>
            </a:pPr>
            <a:r>
              <a:rPr b="1" lang="fr-CA"/>
              <a:t>Who has heard of “microplastic” before? Do you know what it is? What does it make you think of? What did you learn from the comic book about plastic waste?</a:t>
            </a:r>
            <a:endParaRPr b="1"/>
          </a:p>
          <a:p>
            <a:pPr indent="0" lvl="0" marL="0" rtl="0" algn="l">
              <a:spcBef>
                <a:spcPts val="0"/>
              </a:spcBef>
              <a:spcAft>
                <a:spcPts val="0"/>
              </a:spcAft>
              <a:buClr>
                <a:schemeClr val="dk1"/>
              </a:buClr>
              <a:buSzPts val="1100"/>
              <a:buFont typeface="Arial"/>
              <a:buNone/>
            </a:pPr>
            <a:r>
              <a:rPr lang="fr-CA"/>
              <a:t>*Write down the students’ answers*</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fr-CA"/>
              <a:t>Microplastics can end up directly in the ocean through the sewers. Our clothes and cosmetics contain microplastics that creep into our pipes through the drain when we shower or the washer outlet when we do laundry. The water that leaves our homes contains many substances, including microplastics too small for our water treatment systems to filter out, which eventually end up in the St. Lawrence.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fr-CA"/>
              <a:t>*For your information, m</a:t>
            </a:r>
            <a:r>
              <a:rPr lang="fr-CA"/>
              <a:t>icroplastics come from many sources, mainly from synthetic fabrics (35%), tires (28%), paint for boats (11%) and toiletries containing plastic microbeads (2%). Although invisible to the naked eye, these tiny pieces of plastic make their way through the food chain. We’ll come back to this. </a:t>
            </a:r>
            <a:endParaRPr/>
          </a:p>
        </p:txBody>
      </p:sp>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CA"/>
              <a:t>Once it ends up in the ocean, waste will travel through the water column. Here, we’ll find two types of plastic:</a:t>
            </a:r>
            <a:endParaRPr/>
          </a:p>
          <a:p>
            <a:pPr indent="0" lvl="0" marL="0" rtl="0" algn="l">
              <a:lnSpc>
                <a:spcPct val="100000"/>
              </a:lnSpc>
              <a:spcBef>
                <a:spcPts val="0"/>
              </a:spcBef>
              <a:spcAft>
                <a:spcPts val="0"/>
              </a:spcAft>
              <a:buSzPts val="1400"/>
              <a:buNone/>
            </a:pPr>
            <a:r>
              <a:t/>
            </a:r>
            <a:endParaRPr/>
          </a:p>
          <a:p>
            <a:pPr indent="-317500" lvl="0" marL="457200" rtl="0" algn="l">
              <a:spcBef>
                <a:spcPts val="0"/>
              </a:spcBef>
              <a:spcAft>
                <a:spcPts val="0"/>
              </a:spcAft>
              <a:buClr>
                <a:schemeClr val="dk1"/>
              </a:buClr>
              <a:buSzPts val="1400"/>
              <a:buChar char="•"/>
            </a:pPr>
            <a:r>
              <a:rPr lang="fr-CA"/>
              <a:t>Plastic that is very dense or covered in algae, anemones or crustaceans will eventually sink to the ocean floor. It can stay buried in the sediment for hundreds of years. </a:t>
            </a:r>
            <a:endParaRPr sz="1100">
              <a:latin typeface="Arial"/>
              <a:ea typeface="Arial"/>
              <a:cs typeface="Arial"/>
              <a:sym typeface="Arial"/>
            </a:endParaRPr>
          </a:p>
          <a:p>
            <a:pPr indent="-317500" lvl="0" marL="457200" rtl="0" algn="l">
              <a:spcBef>
                <a:spcPts val="0"/>
              </a:spcBef>
              <a:spcAft>
                <a:spcPts val="0"/>
              </a:spcAft>
              <a:buClr>
                <a:schemeClr val="dk1"/>
              </a:buClr>
              <a:buSzPts val="1400"/>
              <a:buChar char="•"/>
            </a:pPr>
            <a:r>
              <a:rPr lang="fr-CA"/>
              <a:t>Before being buried, most plastic will be swept away by the currents and waves, drifting on the surface of the water. It can travel long distances before ending up on our beaches or in the open sea. During that time, friction with the water and sediments, exposure to sunlight and changes in temperature will break down the plastic into very fine particles.</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119" name="Google Shape;11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b="1" lang="fr-CA"/>
              <a:t>Why are microplastics dangerous?</a:t>
            </a:r>
            <a:endParaRPr b="1"/>
          </a:p>
          <a:p>
            <a:pPr indent="0" lvl="0" marL="0" rtl="0" algn="l">
              <a:lnSpc>
                <a:spcPct val="100000"/>
              </a:lnSpc>
              <a:spcBef>
                <a:spcPts val="0"/>
              </a:spcBef>
              <a:spcAft>
                <a:spcPts val="0"/>
              </a:spcAft>
              <a:buSzPts val="1400"/>
              <a:buNone/>
            </a:pPr>
            <a:r>
              <a:t/>
            </a:r>
            <a:endParaRPr b="1"/>
          </a:p>
          <a:p>
            <a:pPr indent="0" lvl="0" marL="0" rtl="0" algn="l">
              <a:spcBef>
                <a:spcPts val="0"/>
              </a:spcBef>
              <a:spcAft>
                <a:spcPts val="0"/>
              </a:spcAft>
              <a:buClr>
                <a:schemeClr val="dk1"/>
              </a:buClr>
              <a:buSzPts val="1100"/>
              <a:buFont typeface="Arial"/>
              <a:buNone/>
            </a:pPr>
            <a:r>
              <a:rPr lang="fr-CA"/>
              <a:t>When plastic waste is constantly tossed around, it breaks down into very small pieces known as microplastics and nanoplastics (even smaller!)</a:t>
            </a:r>
            <a:endParaRPr/>
          </a:p>
          <a:p>
            <a:pPr indent="0" lvl="0" marL="0" rtl="0" algn="l">
              <a:spcBef>
                <a:spcPts val="0"/>
              </a:spcBef>
              <a:spcAft>
                <a:spcPts val="0"/>
              </a:spcAft>
              <a:buClr>
                <a:schemeClr val="dk1"/>
              </a:buClr>
              <a:buSzPts val="1100"/>
              <a:buFont typeface="Arial"/>
              <a:buNone/>
            </a:pPr>
            <a:r>
              <a:rPr lang="fr-CA"/>
              <a:t>Here are examples of microplastics found at the bottom of the Pacific Ocean. Notice how thin and varied in shape they are. These microplastics cause major issues because they eventually end up in the food chain.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CA"/>
              <a:t>It's with this information that we can better focus our efforts to solve the problem.</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i="0" lang="fr-CA">
                <a:solidFill>
                  <a:srgbClr val="222222"/>
                </a:solidFill>
              </a:rPr>
              <a:t>(2) Brandon, J. A., Jones, W., &amp; Ohman, M. D. (2019). Multidecadal increase in plastic particles in coastal ocean sediments. </a:t>
            </a:r>
            <a:r>
              <a:rPr i="1" lang="fr-CA">
                <a:solidFill>
                  <a:srgbClr val="222222"/>
                </a:solidFill>
              </a:rPr>
              <a:t>Science advances</a:t>
            </a:r>
            <a:r>
              <a:rPr i="0" lang="fr-CA">
                <a:solidFill>
                  <a:srgbClr val="222222"/>
                </a:solidFill>
              </a:rPr>
              <a:t>, </a:t>
            </a:r>
            <a:r>
              <a:rPr i="1" lang="fr-CA">
                <a:solidFill>
                  <a:srgbClr val="222222"/>
                </a:solidFill>
              </a:rPr>
              <a:t>5</a:t>
            </a:r>
            <a:r>
              <a:rPr i="0" lang="fr-CA">
                <a:solidFill>
                  <a:srgbClr val="222222"/>
                </a:solidFill>
              </a:rPr>
              <a:t>(9), eaax0587.</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CA"/>
              <a:t>Microplastics look so much like plankton that small fish mistakenly eat them instead of their usual food (zooplankton). Since zooplankton are at the bottom of the food chain, they’re a food source for many other species. Smaller fish that eat the mistaken “zooplankton” will in turn be eaten by larger fish or marine mammals, and so on. This is how plastic ends up in the food chain. These microplastics will eventually spread to marine and even terrestrial wildlife. After all, seabirds eat fish, too! </a:t>
            </a:r>
            <a:endParaRPr/>
          </a:p>
          <a:p>
            <a:pPr indent="-228600" lvl="0" marL="457200" marR="0" rtl="0" algn="l">
              <a:lnSpc>
                <a:spcPct val="100000"/>
              </a:lnSpc>
              <a:spcBef>
                <a:spcPts val="0"/>
              </a:spcBef>
              <a:spcAft>
                <a:spcPts val="0"/>
              </a:spcAft>
              <a:buSzPts val="1400"/>
              <a:buNone/>
            </a:pPr>
            <a:r>
              <a:t/>
            </a:r>
            <a:endParaRPr/>
          </a:p>
          <a:p>
            <a:pPr indent="0" lvl="0" marL="0" rtl="0" algn="l">
              <a:spcBef>
                <a:spcPts val="0"/>
              </a:spcBef>
              <a:spcAft>
                <a:spcPts val="0"/>
              </a:spcAft>
              <a:buSzPts val="1100"/>
              <a:buNone/>
            </a:pPr>
            <a:r>
              <a:rPr lang="fr-CA"/>
              <a:t>By picking up trash on the beach, we prevent it from spreading any further and turning into microplastics.</a:t>
            </a:r>
            <a:endParaRPr/>
          </a:p>
          <a:p>
            <a:pPr indent="0" lvl="0" marL="0" rtl="0" algn="l">
              <a:spcBef>
                <a:spcPts val="0"/>
              </a:spcBef>
              <a:spcAft>
                <a:spcPts val="0"/>
              </a:spcAft>
              <a:buClr>
                <a:schemeClr val="dk1"/>
              </a:buClr>
              <a:buSzPts val="1100"/>
              <a:buFont typeface="Arial"/>
              <a:buNone/>
            </a:pPr>
            <a:r>
              <a:rPr lang="fr-CA"/>
              <a:t>T</a:t>
            </a:r>
            <a:r>
              <a:rPr lang="fr-CA"/>
              <a:t>here are many people working hard to fight ocean pollution. This brings us to my favourite section: the solutions!</a:t>
            </a:r>
            <a:endParaRPr/>
          </a:p>
          <a:p>
            <a:pPr indent="-228600" lvl="0" marL="457200" marR="0" rtl="0" algn="l">
              <a:lnSpc>
                <a:spcPct val="100000"/>
              </a:lnSpc>
              <a:spcBef>
                <a:spcPts val="0"/>
              </a:spcBef>
              <a:spcAft>
                <a:spcPts val="0"/>
              </a:spcAft>
              <a:buSzPts val="1400"/>
              <a:buNone/>
            </a:pPr>
            <a:r>
              <a:t/>
            </a:r>
            <a:endParaRPr/>
          </a:p>
        </p:txBody>
      </p:sp>
      <p:sp>
        <p:nvSpPr>
          <p:cNvPr id="141" name="Google Shape;14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CA" sz="1800" u="sng">
                <a:latin typeface="Helvetica Neue"/>
                <a:ea typeface="Helvetica Neue"/>
                <a:cs typeface="Helvetica Neue"/>
                <a:sym typeface="Helvetica Neue"/>
              </a:rPr>
              <a:t>Part 2: Inspiring initiatives</a:t>
            </a:r>
            <a:endParaRPr/>
          </a:p>
          <a:p>
            <a:pPr indent="0" lvl="0" marL="0" rtl="0" algn="l">
              <a:spcBef>
                <a:spcPts val="0"/>
              </a:spcBef>
              <a:spcAft>
                <a:spcPts val="0"/>
              </a:spcAft>
              <a:buClr>
                <a:schemeClr val="dk1"/>
              </a:buClr>
              <a:buSzPts val="1100"/>
              <a:buFont typeface="Arial"/>
              <a:buNone/>
            </a:pPr>
            <a:r>
              <a:rPr lang="fr-CA"/>
              <a:t>Ocean pollution has been a problem for a long time. There are several organizations working hard to rid the oceans of plastic.</a:t>
            </a:r>
            <a:endParaRPr b="1" sz="1800" u="sng">
              <a:solidFill>
                <a:srgbClr val="000000"/>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b="1" lang="fr-CA"/>
              <a:t>Hoola One</a:t>
            </a:r>
            <a:endParaRPr b="1"/>
          </a:p>
          <a:p>
            <a:pPr indent="0" lvl="0" marL="0" rtl="0" algn="l">
              <a:spcBef>
                <a:spcPts val="0"/>
              </a:spcBef>
              <a:spcAft>
                <a:spcPts val="0"/>
              </a:spcAft>
              <a:buClr>
                <a:schemeClr val="dk1"/>
              </a:buClr>
              <a:buSzPts val="1100"/>
              <a:buFont typeface="Arial"/>
              <a:buNone/>
            </a:pPr>
            <a:r>
              <a:rPr lang="fr-CA"/>
              <a:t>This organization has created an innovative vacuum-like machine that can remove microplastics from beaches. It separates the sand and plastic waste through a process of decantation (i.e., the sand sinks to the bottom and the waste floats to the surface). This machine can collect waste as small as half a millimetre. It was created by a group of students from Université de Sherbrooke and was tested in March 2019 with the Hawaiʻi Wildlife Fund at Kamilo Beach in Hawaii. </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b="1" lang="fr-CA"/>
              <a:t>Mission 1000 tonnes</a:t>
            </a:r>
            <a:endParaRPr b="1"/>
          </a:p>
          <a:p>
            <a:pPr indent="0" lvl="0" marL="0" rtl="0" algn="l">
              <a:spcBef>
                <a:spcPts val="0"/>
              </a:spcBef>
              <a:spcAft>
                <a:spcPts val="0"/>
              </a:spcAft>
              <a:buClr>
                <a:schemeClr val="dk1"/>
              </a:buClr>
              <a:buSzPts val="1100"/>
              <a:buFont typeface="Arial"/>
              <a:buNone/>
            </a:pPr>
            <a:r>
              <a:rPr lang="fr-CA"/>
              <a:t>Mission 1000 tonnes is a Quebec organization dedicated to removing 1,000 tonnes of plastic waste from the world’s oceans and waterways. All clean-up activities organized by Mission 1000 tonnes take place in Quebec. However, people from other countries can join the cause by submitting the results of their own clean-up initiatives to the organization. Mission 1000 tonnes sometimes comes to Gaspésie, so we can tell students to keep an eye out for their next planned visit to the area!</a:t>
            </a:r>
            <a:endParaRPr b="1"/>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b="1" lang="fr-CA"/>
              <a:t>The Ocean Cleanup</a:t>
            </a:r>
            <a:endParaRPr b="1"/>
          </a:p>
          <a:p>
            <a:pPr indent="0" lvl="0" marL="0" rtl="0" algn="l">
              <a:spcBef>
                <a:spcPts val="0"/>
              </a:spcBef>
              <a:spcAft>
                <a:spcPts val="0"/>
              </a:spcAft>
              <a:buClr>
                <a:schemeClr val="dk1"/>
              </a:buClr>
              <a:buSzPts val="1100"/>
              <a:buFont typeface="Arial"/>
              <a:buNone/>
            </a:pPr>
            <a:r>
              <a:rPr lang="fr-CA"/>
              <a:t>The Ocean Cleanup is a Netherlands-based environmental engineering organization dedicated to developing technologies to rid the world’s oceans and rivers of plastic. This organization has successfully tested several prototypes of nets to collect plastic from the surface of waterways, as we see in the photo.</a:t>
            </a:r>
            <a:endParaRPr b="1"/>
          </a:p>
          <a:p>
            <a:pPr indent="0" lvl="0" marL="0" rtl="0" algn="l">
              <a:lnSpc>
                <a:spcPct val="100000"/>
              </a:lnSpc>
              <a:spcBef>
                <a:spcPts val="0"/>
              </a:spcBef>
              <a:spcAft>
                <a:spcPts val="0"/>
              </a:spcAft>
              <a:buSzPts val="1400"/>
              <a:buNone/>
            </a:pPr>
            <a:r>
              <a:t/>
            </a:r>
            <a:endParaRPr/>
          </a:p>
        </p:txBody>
      </p:sp>
      <p:sp>
        <p:nvSpPr>
          <p:cNvPr id="149" name="Google Shape;1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CA"/>
              <a:t>Here is Mission 1000 tonnes’ 2023 clean-up tour. Many beaches in Quebec are cleaned up every year by volunteers. This initiative prevents waste from being swept away by the tides and releasing even more microplastics into the water.</a:t>
            </a:r>
            <a:endParaRPr/>
          </a:p>
          <a:p>
            <a:pPr indent="0" lvl="0" marL="0" rtl="0" algn="l">
              <a:spcBef>
                <a:spcPts val="0"/>
              </a:spcBef>
              <a:spcAft>
                <a:spcPts val="0"/>
              </a:spcAft>
              <a:buClr>
                <a:schemeClr val="dk1"/>
              </a:buClr>
              <a:buSzPts val="1100"/>
              <a:buFont typeface="Arial"/>
              <a:buNone/>
            </a:pPr>
            <a:r>
              <a:rPr lang="fr-CA"/>
              <a:t>I’ve included the link to their website. Maybe they’ll host a clean-up near you next year. Or better yet, maybe you can organize one!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2" name="Google Shape;16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fr-CA" sz="1800" u="sng">
                <a:latin typeface="Helvetica Neue"/>
                <a:ea typeface="Helvetica Neue"/>
                <a:cs typeface="Helvetica Neue"/>
                <a:sym typeface="Helvetica Neue"/>
              </a:rPr>
              <a:t>Part 3: Solutions for individuals</a:t>
            </a:r>
            <a:endParaRPr sz="1800" u="sng">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b="1" u="sng"/>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fr-CA"/>
              <a:t>What can we do to prevent more waste from entering the environment?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fr-CA"/>
              <a:t>Do you know the three 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fr-CA" u="sng"/>
              <a:t>Reduce</a:t>
            </a:r>
            <a:r>
              <a:rPr b="1" lang="fr-CA"/>
              <a:t>: </a:t>
            </a:r>
            <a:r>
              <a:rPr lang="fr-CA"/>
              <a:t>The first thing we need to do is reduce our consumption. The less we consume, the less we produce at the source!</a:t>
            </a:r>
            <a:endParaRPr/>
          </a:p>
          <a:p>
            <a:pPr indent="0" lvl="0" marL="0" rtl="0" algn="l">
              <a:spcBef>
                <a:spcPts val="0"/>
              </a:spcBef>
              <a:spcAft>
                <a:spcPts val="0"/>
              </a:spcAft>
              <a:buClr>
                <a:schemeClr val="dk1"/>
              </a:buClr>
              <a:buSzPts val="1100"/>
              <a:buFont typeface="Arial"/>
              <a:buNone/>
            </a:pPr>
            <a:r>
              <a:rPr lang="fr-CA"/>
              <a:t>The less waste we produce, the less likely it’ll end up in the environment. For instance, consider opting for zero-waste snacks, such as fruits and vegetables, homemade lunches, and so on.</a:t>
            </a:r>
            <a:endParaRPr/>
          </a:p>
          <a:p>
            <a:pPr indent="0" lvl="0" marL="0" rtl="0" algn="l">
              <a:lnSpc>
                <a:spcPct val="100000"/>
              </a:lnSpc>
              <a:spcBef>
                <a:spcPts val="0"/>
              </a:spcBef>
              <a:spcAft>
                <a:spcPts val="0"/>
              </a:spcAft>
              <a:buSzPts val="1400"/>
              <a:buNone/>
            </a:pPr>
            <a:r>
              <a:t/>
            </a:r>
            <a:endParaRPr b="1"/>
          </a:p>
          <a:p>
            <a:pPr indent="0" lvl="0" marL="0" rtl="0" algn="l">
              <a:spcBef>
                <a:spcPts val="0"/>
              </a:spcBef>
              <a:spcAft>
                <a:spcPts val="0"/>
              </a:spcAft>
              <a:buClr>
                <a:schemeClr val="dk1"/>
              </a:buClr>
              <a:buSzPts val="1100"/>
              <a:buFont typeface="Arial"/>
              <a:buNone/>
            </a:pPr>
            <a:r>
              <a:rPr b="1" lang="fr-CA" u="sng"/>
              <a:t>Reuse and Donate</a:t>
            </a:r>
            <a:r>
              <a:rPr lang="fr-CA"/>
              <a:t>: What do you do with an old shirt you don’t wear anymore? You can give it to someone in need, use it as a rag for cleaning or turn it into a pillowcase. By reusing old objects, we can extend their useful life and prevent them from ending up in our oceans. </a:t>
            </a:r>
            <a:endParaRPr/>
          </a:p>
          <a:p>
            <a:pPr indent="0" lvl="0" marL="0" rtl="0" algn="l">
              <a:lnSpc>
                <a:spcPct val="100000"/>
              </a:lnSpc>
              <a:spcBef>
                <a:spcPts val="0"/>
              </a:spcBef>
              <a:spcAft>
                <a:spcPts val="0"/>
              </a:spcAft>
              <a:buSzPts val="1400"/>
              <a:buNone/>
            </a:pPr>
            <a:r>
              <a:t/>
            </a:r>
            <a:endParaRPr b="1"/>
          </a:p>
          <a:p>
            <a:pPr indent="0" lvl="0" marL="0" rtl="0" algn="l">
              <a:spcBef>
                <a:spcPts val="0"/>
              </a:spcBef>
              <a:spcAft>
                <a:spcPts val="0"/>
              </a:spcAft>
              <a:buClr>
                <a:schemeClr val="dk1"/>
              </a:buClr>
              <a:buSzPts val="1100"/>
              <a:buFont typeface="Arial"/>
              <a:buNone/>
            </a:pPr>
            <a:r>
              <a:rPr b="1" lang="fr-CA" u="sng"/>
              <a:t>Recycle</a:t>
            </a:r>
            <a:r>
              <a:rPr b="1" lang="fr-CA"/>
              <a:t>:</a:t>
            </a:r>
            <a:r>
              <a:rPr lang="fr-CA"/>
              <a:t> Cardboard, aluminum, cans and glass are all made from raw materials like sand, wood and certain metals. These materials are durable and reusable! Recycling raw materials extracted from the earth gives them a second life. Think about a tree that’s used to make a newspaper. Wouldn’t it be a shame if a newspaper was thrown in the garbage after being read only once, even though it could be used to print another paper?</a:t>
            </a:r>
            <a:endParaRPr/>
          </a:p>
          <a:p>
            <a:pPr indent="0" lvl="0" marL="0" rtl="0" algn="l">
              <a:lnSpc>
                <a:spcPct val="100000"/>
              </a:lnSpc>
              <a:spcBef>
                <a:spcPts val="0"/>
              </a:spcBef>
              <a:spcAft>
                <a:spcPts val="0"/>
              </a:spcAft>
              <a:buSzPts val="1400"/>
              <a:buNone/>
            </a:pPr>
            <a:r>
              <a:t/>
            </a:r>
            <a:endParaRPr b="1"/>
          </a:p>
          <a:p>
            <a:pPr indent="0" lvl="0" marL="0" rtl="0" algn="l">
              <a:spcBef>
                <a:spcPts val="0"/>
              </a:spcBef>
              <a:spcAft>
                <a:spcPts val="0"/>
              </a:spcAft>
              <a:buClr>
                <a:schemeClr val="dk1"/>
              </a:buClr>
              <a:buSzPts val="1100"/>
              <a:buFont typeface="Arial"/>
              <a:buNone/>
            </a:pPr>
            <a:r>
              <a:rPr lang="fr-CA"/>
              <a:t>Bonus: If time permits, we can suggest other ways to eliminate microplastics altogether, such as choosing hygiene products that don’t contain plastic microbeads or buying clothes with a higher percentage of natural fibres. </a:t>
            </a:r>
            <a:endParaRPr/>
          </a:p>
          <a:p>
            <a:pPr indent="0" lvl="0" marL="0" rtl="0" algn="l">
              <a:lnSpc>
                <a:spcPct val="100000"/>
              </a:lnSpc>
              <a:spcBef>
                <a:spcPts val="0"/>
              </a:spcBef>
              <a:spcAft>
                <a:spcPts val="0"/>
              </a:spcAft>
              <a:buSzPts val="1400"/>
              <a:buNone/>
            </a:pPr>
            <a:r>
              <a:t/>
            </a:r>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Tahom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Tahom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ahom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ahom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ahoma"/>
              <a:buNone/>
              <a:defRPr b="0" i="0" sz="44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ahoma"/>
                <a:ea typeface="Tahoma"/>
                <a:cs typeface="Tahoma"/>
                <a:sym typeface="Tahoma"/>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7.pn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www.youtube.com/watch?v=v2dtMP4Zszw" TargetMode="External"/><Relationship Id="rId9" Type="http://schemas.openxmlformats.org/officeDocument/2006/relationships/image" Target="../media/image12.jpg"/><Relationship Id="rId5" Type="http://schemas.openxmlformats.org/officeDocument/2006/relationships/image" Target="../media/image15.jpg"/><Relationship Id="rId6" Type="http://schemas.openxmlformats.org/officeDocument/2006/relationships/hyperlink" Target="https://www.youtube.com/watch?v=9k-3eWmRleU&amp;t=2s" TargetMode="External"/><Relationship Id="rId7" Type="http://schemas.openxmlformats.org/officeDocument/2006/relationships/image" Target="../media/image19.jpg"/><Relationship Id="rId8" Type="http://schemas.openxmlformats.org/officeDocument/2006/relationships/hyperlink" Target="https://www.youtube.com/watch?v=NmFDmd0yvk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mission1000tonnes.com/"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www.youtube.com/watch?v=9VEDwmZo-qg&amp;t=69s" TargetMode="External"/><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5620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Tahoma"/>
              <a:buNone/>
            </a:pPr>
            <a:r>
              <a:rPr lang="fr-CA"/>
              <a:t>Plastic Waste</a:t>
            </a:r>
            <a:endParaRPr/>
          </a:p>
        </p:txBody>
      </p:sp>
      <p:sp>
        <p:nvSpPr>
          <p:cNvPr id="89" name="Google Shape;89;p1"/>
          <p:cNvSpPr txBox="1"/>
          <p:nvPr>
            <p:ph idx="1" type="subTitle"/>
          </p:nvPr>
        </p:nvSpPr>
        <p:spPr>
          <a:xfrm>
            <a:off x="1524000" y="2848530"/>
            <a:ext cx="9144000" cy="16557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3600"/>
              <a:buFont typeface="Arial"/>
              <a:buNone/>
            </a:pPr>
            <a:r>
              <a:rPr lang="fr-CA" sz="3600"/>
              <a:t>What to do about it?</a:t>
            </a:r>
            <a:endParaRPr/>
          </a:p>
          <a:p>
            <a:pPr indent="0" lvl="0" marL="0" rtl="0" algn="ctr">
              <a:lnSpc>
                <a:spcPct val="90000"/>
              </a:lnSpc>
              <a:spcBef>
                <a:spcPts val="1000"/>
              </a:spcBef>
              <a:spcAft>
                <a:spcPts val="0"/>
              </a:spcAft>
              <a:buClr>
                <a:schemeClr val="dk1"/>
              </a:buClr>
              <a:buSzPts val="3600"/>
              <a:buNone/>
            </a:pPr>
            <a:r>
              <a:t/>
            </a:r>
            <a:endParaRPr sz="3600"/>
          </a:p>
          <a:p>
            <a:pPr indent="0" lvl="0" marL="0" rtl="0" algn="ctr">
              <a:lnSpc>
                <a:spcPct val="90000"/>
              </a:lnSpc>
              <a:spcBef>
                <a:spcPts val="1000"/>
              </a:spcBef>
              <a:spcAft>
                <a:spcPts val="0"/>
              </a:spcAft>
              <a:buClr>
                <a:schemeClr val="dk1"/>
              </a:buClr>
              <a:buSzPts val="3600"/>
              <a:buNone/>
            </a:pPr>
            <a:r>
              <a:t/>
            </a:r>
            <a:endParaRPr/>
          </a:p>
        </p:txBody>
      </p:sp>
      <p:pic>
        <p:nvPicPr>
          <p:cNvPr descr="A black background with blue text&#10;&#10;Description automatically generated" id="90" name="Google Shape;90;p1"/>
          <p:cNvPicPr preferRelativeResize="0"/>
          <p:nvPr/>
        </p:nvPicPr>
        <p:blipFill rotWithShape="1">
          <a:blip r:embed="rId3">
            <a:alphaModFix/>
          </a:blip>
          <a:srcRect b="0" l="0" r="0" t="0"/>
          <a:stretch/>
        </p:blipFill>
        <p:spPr>
          <a:xfrm>
            <a:off x="3534146" y="4595623"/>
            <a:ext cx="5123696" cy="21061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p:nvPr/>
        </p:nvSpPr>
        <p:spPr>
          <a:xfrm>
            <a:off x="0" y="0"/>
            <a:ext cx="12188952" cy="6858000"/>
          </a:xfrm>
          <a:prstGeom prst="rect">
            <a:avLst/>
          </a:prstGeom>
          <a:blipFill rotWithShape="1">
            <a:blip r:embed="rId3">
              <a:alphaModFix/>
            </a:blip>
            <a:stretch>
              <a:fillRect b="-64984" l="0" r="0" t="-64984"/>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182" name="Google Shape;182;p11"/>
          <p:cNvSpPr txBox="1"/>
          <p:nvPr>
            <p:ph type="title"/>
          </p:nvPr>
        </p:nvSpPr>
        <p:spPr>
          <a:xfrm>
            <a:off x="641181" y="442975"/>
            <a:ext cx="10909500" cy="1368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Tahoma"/>
              <a:buNone/>
            </a:pPr>
            <a:r>
              <a:rPr lang="fr-CA" sz="6600"/>
              <a:t>On the hunt for trash</a:t>
            </a:r>
            <a:r>
              <a:rPr lang="fr-CA" sz="6600"/>
              <a:t>!</a:t>
            </a:r>
            <a:endParaRPr/>
          </a:p>
        </p:txBody>
      </p:sp>
      <p:sp>
        <p:nvSpPr>
          <p:cNvPr id="183" name="Google Shape;183;p11"/>
          <p:cNvSpPr/>
          <p:nvPr/>
        </p:nvSpPr>
        <p:spPr>
          <a:xfrm>
            <a:off x="4450080" y="1850683"/>
            <a:ext cx="3291840" cy="18288"/>
          </a:xfrm>
          <a:custGeom>
            <a:rect b="b" l="l" r="r" t="t"/>
            <a:pathLst>
              <a:path extrusionOk="0" fill="none" h="18288" w="329184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extrusionOk="0" h="18288" w="329184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pic>
        <p:nvPicPr>
          <p:cNvPr descr="A cartoon of a person picking up trash&#10;&#10;Description automatically generated" id="184" name="Google Shape;184;p11"/>
          <p:cNvPicPr preferRelativeResize="0"/>
          <p:nvPr/>
        </p:nvPicPr>
        <p:blipFill rotWithShape="1">
          <a:blip r:embed="rId4">
            <a:alphaModFix/>
          </a:blip>
          <a:srcRect b="0" l="0" r="0" t="0"/>
          <a:stretch/>
        </p:blipFill>
        <p:spPr>
          <a:xfrm>
            <a:off x="3361169" y="1811590"/>
            <a:ext cx="4380751" cy="50416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2204468" y="357508"/>
            <a:ext cx="8145762" cy="767074"/>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74074"/>
              <a:buFont typeface="Tahoma"/>
              <a:buNone/>
            </a:pPr>
            <a:r>
              <a:rPr lang="fr-CA" sz="5400"/>
              <a:t>The path of plastic</a:t>
            </a:r>
            <a:endParaRPr sz="5600"/>
          </a:p>
        </p:txBody>
      </p:sp>
      <p:sp>
        <p:nvSpPr>
          <p:cNvPr id="97" name="Google Shape;97;p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888888"/>
              </a:buClr>
              <a:buSzPts val="2400"/>
              <a:buNone/>
            </a:pPr>
            <a:r>
              <a:t/>
            </a:r>
            <a:endParaRPr>
              <a:solidFill>
                <a:schemeClr val="dk1"/>
              </a:solidFill>
            </a:endParaRPr>
          </a:p>
          <a:p>
            <a:pPr indent="0" lvl="0" marL="0" rtl="0" algn="ctr">
              <a:lnSpc>
                <a:spcPct val="90000"/>
              </a:lnSpc>
              <a:spcBef>
                <a:spcPts val="1000"/>
              </a:spcBef>
              <a:spcAft>
                <a:spcPts val="0"/>
              </a:spcAft>
              <a:buClr>
                <a:srgbClr val="888888"/>
              </a:buClr>
              <a:buSzPts val="2400"/>
              <a:buNone/>
            </a:pPr>
            <a:r>
              <a:t/>
            </a:r>
            <a:endParaRPr>
              <a:solidFill>
                <a:schemeClr val="dk1"/>
              </a:solidFill>
            </a:endParaRPr>
          </a:p>
        </p:txBody>
      </p:sp>
      <p:pic>
        <p:nvPicPr>
          <p:cNvPr descr="A factory with smoke coming out of it&#10;&#10;Description automatically generated" id="98" name="Google Shape;98;p3"/>
          <p:cNvPicPr preferRelativeResize="0"/>
          <p:nvPr/>
        </p:nvPicPr>
        <p:blipFill rotWithShape="1">
          <a:blip r:embed="rId3">
            <a:alphaModFix/>
          </a:blip>
          <a:srcRect b="0" l="0" r="0" t="0"/>
          <a:stretch/>
        </p:blipFill>
        <p:spPr>
          <a:xfrm>
            <a:off x="188888" y="1317938"/>
            <a:ext cx="2144571" cy="3101402"/>
          </a:xfrm>
          <a:prstGeom prst="roundRect">
            <a:avLst>
              <a:gd fmla="val 23435" name="adj"/>
            </a:avLst>
          </a:prstGeom>
          <a:noFill/>
          <a:ln>
            <a:noFill/>
          </a:ln>
        </p:spPr>
      </p:pic>
      <p:pic>
        <p:nvPicPr>
          <p:cNvPr descr="A cartoon of a house&#10;&#10;Description automatically generated" id="99" name="Google Shape;99;p3"/>
          <p:cNvPicPr preferRelativeResize="0"/>
          <p:nvPr/>
        </p:nvPicPr>
        <p:blipFill rotWithShape="1">
          <a:blip r:embed="rId4">
            <a:alphaModFix/>
          </a:blip>
          <a:srcRect b="0" l="0" r="0" t="0"/>
          <a:stretch/>
        </p:blipFill>
        <p:spPr>
          <a:xfrm>
            <a:off x="4473504" y="2531956"/>
            <a:ext cx="2585075" cy="3346376"/>
          </a:xfrm>
          <a:prstGeom prst="roundRect">
            <a:avLst>
              <a:gd fmla="val 16667" name="adj"/>
            </a:avLst>
          </a:prstGeom>
          <a:noFill/>
          <a:ln>
            <a:noFill/>
          </a:ln>
        </p:spPr>
      </p:pic>
      <p:sp>
        <p:nvSpPr>
          <p:cNvPr id="100" name="Google Shape;100;p3"/>
          <p:cNvSpPr/>
          <p:nvPr/>
        </p:nvSpPr>
        <p:spPr>
          <a:xfrm rot="1211882">
            <a:off x="2202067" y="3417001"/>
            <a:ext cx="2511247" cy="433364"/>
          </a:xfrm>
          <a:prstGeom prst="rightArrow">
            <a:avLst>
              <a:gd fmla="val 50000" name="adj1"/>
              <a:gd fmla="val 50000" name="adj2"/>
            </a:avLst>
          </a:prstGeom>
          <a:solidFill>
            <a:srgbClr val="C9F0F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pic>
        <p:nvPicPr>
          <p:cNvPr descr="A blue and white object with a black background&#10;&#10;Description automatically generated" id="101" name="Google Shape;101;p3"/>
          <p:cNvPicPr preferRelativeResize="0"/>
          <p:nvPr/>
        </p:nvPicPr>
        <p:blipFill rotWithShape="1">
          <a:blip r:embed="rId5">
            <a:alphaModFix/>
          </a:blip>
          <a:srcRect b="0" l="0" r="0" t="0"/>
          <a:stretch/>
        </p:blipFill>
        <p:spPr>
          <a:xfrm>
            <a:off x="7890613" y="3357563"/>
            <a:ext cx="757057" cy="1514114"/>
          </a:xfrm>
          <a:prstGeom prst="rect">
            <a:avLst/>
          </a:prstGeom>
          <a:noFill/>
          <a:ln>
            <a:noFill/>
          </a:ln>
        </p:spPr>
      </p:pic>
      <p:pic>
        <p:nvPicPr>
          <p:cNvPr descr="A blue and white object with a black background&#10;&#10;Description automatically generated" id="102" name="Google Shape;102;p3"/>
          <p:cNvPicPr preferRelativeResize="0"/>
          <p:nvPr/>
        </p:nvPicPr>
        <p:blipFill rotWithShape="1">
          <a:blip r:embed="rId5">
            <a:alphaModFix/>
          </a:blip>
          <a:srcRect b="0" l="0" r="0" t="0"/>
          <a:stretch/>
        </p:blipFill>
        <p:spPr>
          <a:xfrm>
            <a:off x="3209095" y="1914886"/>
            <a:ext cx="757057" cy="1514114"/>
          </a:xfrm>
          <a:prstGeom prst="rect">
            <a:avLst/>
          </a:prstGeom>
          <a:noFill/>
          <a:ln>
            <a:noFill/>
          </a:ln>
        </p:spPr>
      </p:pic>
      <p:pic>
        <p:nvPicPr>
          <p:cNvPr descr="A poster of a landscape with clouds and a lake&#10;&#10;Description automatically generated with medium confidence" id="103" name="Google Shape;103;p3"/>
          <p:cNvPicPr preferRelativeResize="0"/>
          <p:nvPr/>
        </p:nvPicPr>
        <p:blipFill rotWithShape="1">
          <a:blip r:embed="rId6">
            <a:alphaModFix/>
          </a:blip>
          <a:srcRect b="0" l="0" r="0" t="0"/>
          <a:stretch/>
        </p:blipFill>
        <p:spPr>
          <a:xfrm>
            <a:off x="9436031" y="3357563"/>
            <a:ext cx="2585076" cy="3346377"/>
          </a:xfrm>
          <a:prstGeom prst="roundRect">
            <a:avLst>
              <a:gd fmla="val 16667" name="adj"/>
            </a:avLst>
          </a:prstGeom>
          <a:noFill/>
          <a:ln>
            <a:noFill/>
          </a:ln>
        </p:spPr>
      </p:pic>
      <p:pic>
        <p:nvPicPr>
          <p:cNvPr descr="A blue and white object with a black background&#10;&#10;Description automatically generated" id="104" name="Google Shape;104;p3"/>
          <p:cNvPicPr preferRelativeResize="0"/>
          <p:nvPr/>
        </p:nvPicPr>
        <p:blipFill rotWithShape="1">
          <a:blip r:embed="rId5">
            <a:alphaModFix/>
          </a:blip>
          <a:srcRect b="0" l="0" r="0" t="0"/>
          <a:stretch/>
        </p:blipFill>
        <p:spPr>
          <a:xfrm rot="-1554881">
            <a:off x="10918050" y="5406772"/>
            <a:ext cx="557246" cy="943120"/>
          </a:xfrm>
          <a:prstGeom prst="rect">
            <a:avLst/>
          </a:prstGeom>
          <a:noFill/>
          <a:ln>
            <a:noFill/>
          </a:ln>
        </p:spPr>
      </p:pic>
      <p:pic>
        <p:nvPicPr>
          <p:cNvPr descr="A blue and white object with a black background&#10;&#10;Description automatically generated" id="105" name="Google Shape;105;p3"/>
          <p:cNvPicPr preferRelativeResize="0"/>
          <p:nvPr/>
        </p:nvPicPr>
        <p:blipFill rotWithShape="1">
          <a:blip r:embed="rId5">
            <a:alphaModFix/>
          </a:blip>
          <a:srcRect b="0" l="0" r="0" t="0"/>
          <a:stretch/>
        </p:blipFill>
        <p:spPr>
          <a:xfrm rot="2115432">
            <a:off x="10348137" y="4871676"/>
            <a:ext cx="378528" cy="861741"/>
          </a:xfrm>
          <a:prstGeom prst="rect">
            <a:avLst/>
          </a:prstGeom>
          <a:noFill/>
          <a:ln>
            <a:noFill/>
          </a:ln>
        </p:spPr>
      </p:pic>
      <p:sp>
        <p:nvSpPr>
          <p:cNvPr id="106" name="Google Shape;106;p3"/>
          <p:cNvSpPr/>
          <p:nvPr/>
        </p:nvSpPr>
        <p:spPr>
          <a:xfrm rot="1211882">
            <a:off x="7050930" y="4879854"/>
            <a:ext cx="2511247" cy="433364"/>
          </a:xfrm>
          <a:prstGeom prst="rightArrow">
            <a:avLst>
              <a:gd fmla="val 50000" name="adj1"/>
              <a:gd fmla="val 50000" name="adj2"/>
            </a:avLst>
          </a:prstGeom>
          <a:solidFill>
            <a:srgbClr val="C9F0F9"/>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107" name="Google Shape;107;p3"/>
          <p:cNvSpPr txBox="1"/>
          <p:nvPr/>
        </p:nvSpPr>
        <p:spPr>
          <a:xfrm>
            <a:off x="0" y="5733437"/>
            <a:ext cx="5624400" cy="825600"/>
          </a:xfrm>
          <a:prstGeom prst="rect">
            <a:avLst/>
          </a:prstGeom>
          <a:noFill/>
          <a:ln>
            <a:noFill/>
          </a:ln>
        </p:spPr>
        <p:txBody>
          <a:bodyPr anchorCtr="0" anchor="b" bIns="45700" lIns="91425" spcFirstLastPara="1" rIns="91425" wrap="square" tIns="45700">
            <a:normAutofit fontScale="85000"/>
          </a:bodyPr>
          <a:lstStyle/>
          <a:p>
            <a:pPr indent="0" lvl="0" marL="0" marR="0" rtl="0" algn="ctr">
              <a:lnSpc>
                <a:spcPct val="90000"/>
              </a:lnSpc>
              <a:spcBef>
                <a:spcPts val="0"/>
              </a:spcBef>
              <a:spcAft>
                <a:spcPts val="0"/>
              </a:spcAft>
              <a:buClr>
                <a:schemeClr val="dk1"/>
              </a:buClr>
              <a:buSzPct val="80000"/>
              <a:buFont typeface="Tahoma"/>
              <a:buNone/>
            </a:pPr>
            <a:r>
              <a:rPr lang="fr-CA" sz="4500">
                <a:solidFill>
                  <a:schemeClr val="dk1"/>
                </a:solidFill>
                <a:latin typeface="Tahoma"/>
                <a:ea typeface="Tahoma"/>
                <a:cs typeface="Tahoma"/>
                <a:sym typeface="Tahoma"/>
              </a:rPr>
              <a:t>The start of its journey</a:t>
            </a:r>
            <a:r>
              <a:rPr b="0" i="0" lang="fr-CA" sz="4500" u="none" cap="none" strike="noStrike">
                <a:solidFill>
                  <a:schemeClr val="dk1"/>
                </a:solidFill>
                <a:latin typeface="Tahoma"/>
                <a:ea typeface="Tahoma"/>
                <a:cs typeface="Tahoma"/>
                <a:sym typeface="Tahoma"/>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371551" y="255471"/>
            <a:ext cx="5364164" cy="16900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Tahoma"/>
              <a:buNone/>
            </a:pPr>
            <a:r>
              <a:rPr lang="fr-CA" sz="5000"/>
              <a:t>The path of plastic</a:t>
            </a:r>
            <a:endParaRPr/>
          </a:p>
        </p:txBody>
      </p:sp>
      <p:sp>
        <p:nvSpPr>
          <p:cNvPr id="114" name="Google Shape;114;p4"/>
          <p:cNvSpPr txBox="1"/>
          <p:nvPr>
            <p:ph idx="1" type="body"/>
          </p:nvPr>
        </p:nvSpPr>
        <p:spPr>
          <a:xfrm>
            <a:off x="371551" y="3017701"/>
            <a:ext cx="6059488" cy="132083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888888"/>
              </a:buClr>
              <a:buSzPts val="2400"/>
              <a:buNone/>
            </a:pPr>
            <a:r>
              <a:rPr lang="fr-CA" sz="4500">
                <a:solidFill>
                  <a:schemeClr val="dk1"/>
                </a:solidFill>
              </a:rPr>
              <a:t>Entering the environment</a:t>
            </a:r>
            <a:r>
              <a:rPr lang="fr-CA" sz="4500">
                <a:solidFill>
                  <a:schemeClr val="dk1"/>
                </a:solidFill>
              </a:rPr>
              <a:t>…</a:t>
            </a:r>
            <a:endParaRPr/>
          </a:p>
        </p:txBody>
      </p:sp>
      <p:pic>
        <p:nvPicPr>
          <p:cNvPr descr="A long shot of a river&#10;&#10;Description automatically generated" id="115" name="Google Shape;115;p4"/>
          <p:cNvPicPr preferRelativeResize="0"/>
          <p:nvPr/>
        </p:nvPicPr>
        <p:blipFill rotWithShape="1">
          <a:blip r:embed="rId3">
            <a:alphaModFix/>
          </a:blip>
          <a:srcRect b="11198" l="0" r="-2" t="2030"/>
          <a:stretch/>
        </p:blipFill>
        <p:spPr>
          <a:xfrm>
            <a:off x="6095999" y="10"/>
            <a:ext cx="6105655" cy="68579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idx="1" type="body"/>
          </p:nvPr>
        </p:nvSpPr>
        <p:spPr>
          <a:xfrm>
            <a:off x="838200" y="1825625"/>
            <a:ext cx="10515600" cy="4351338"/>
          </a:xfrm>
          <a:prstGeom prst="rect">
            <a:avLst/>
          </a:prstGeom>
          <a:noFill/>
          <a:ln>
            <a:noFill/>
          </a:ln>
        </p:spPr>
        <p:txBody>
          <a:bodyPr anchorCtr="0" anchor="ctr"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122" name="Google Shape;122;p5"/>
          <p:cNvSpPr txBox="1"/>
          <p:nvPr/>
        </p:nvSpPr>
        <p:spPr>
          <a:xfrm>
            <a:off x="2256830" y="297500"/>
            <a:ext cx="8145762" cy="767074"/>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Clr>
                <a:schemeClr val="dk1"/>
              </a:buClr>
              <a:buSzPts val="4000"/>
              <a:buFont typeface="Tahoma"/>
              <a:buNone/>
            </a:pPr>
            <a:r>
              <a:rPr lang="fr-CA" sz="5400">
                <a:solidFill>
                  <a:schemeClr val="dk1"/>
                </a:solidFill>
                <a:latin typeface="Tahoma"/>
                <a:ea typeface="Tahoma"/>
                <a:cs typeface="Tahoma"/>
                <a:sym typeface="Tahoma"/>
              </a:rPr>
              <a:t>The path of plastic</a:t>
            </a:r>
            <a:endParaRPr b="0" i="0" sz="1400" u="none" cap="none" strike="noStrike">
              <a:solidFill>
                <a:srgbClr val="000000"/>
              </a:solidFill>
              <a:latin typeface="Arial"/>
              <a:ea typeface="Arial"/>
              <a:cs typeface="Arial"/>
              <a:sym typeface="Arial"/>
            </a:endParaRPr>
          </a:p>
        </p:txBody>
      </p:sp>
      <p:pic>
        <p:nvPicPr>
          <p:cNvPr descr="A screen shot of a cellphone&#10;&#10;Description automatically generated" id="123" name="Google Shape;123;p5"/>
          <p:cNvPicPr preferRelativeResize="0"/>
          <p:nvPr/>
        </p:nvPicPr>
        <p:blipFill rotWithShape="1">
          <a:blip r:embed="rId3">
            <a:alphaModFix/>
          </a:blip>
          <a:srcRect b="0" l="0" r="0" t="0"/>
          <a:stretch/>
        </p:blipFill>
        <p:spPr>
          <a:xfrm>
            <a:off x="3924300" y="1235476"/>
            <a:ext cx="4343400" cy="5622524"/>
          </a:xfrm>
          <a:prstGeom prst="roundRect">
            <a:avLst>
              <a:gd fmla="val 16667" name="adj"/>
            </a:avLst>
          </a:prstGeom>
          <a:noFill/>
          <a:ln>
            <a:noFill/>
          </a:ln>
        </p:spPr>
      </p:pic>
      <p:sp>
        <p:nvSpPr>
          <p:cNvPr id="124" name="Google Shape;124;p5"/>
          <p:cNvSpPr/>
          <p:nvPr/>
        </p:nvSpPr>
        <p:spPr>
          <a:xfrm flipH="1">
            <a:off x="8540750" y="4410165"/>
            <a:ext cx="3467100" cy="1937700"/>
          </a:xfrm>
          <a:prstGeom prst="curvedUpArrow">
            <a:avLst>
              <a:gd fmla="val 25000" name="adj1"/>
              <a:gd fmla="val 50000" name="adj2"/>
              <a:gd fmla="val 25000" name="adj3"/>
            </a:avLst>
          </a:prstGeom>
          <a:solidFill>
            <a:srgbClr val="009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5" name="Google Shape;125;p5"/>
          <p:cNvSpPr/>
          <p:nvPr/>
        </p:nvSpPr>
        <p:spPr>
          <a:xfrm flipH="1" rot="10800000">
            <a:off x="184150" y="1440500"/>
            <a:ext cx="3467100" cy="1988500"/>
          </a:xfrm>
          <a:prstGeom prst="curvedUpArrow">
            <a:avLst>
              <a:gd fmla="val 25000" name="adj1"/>
              <a:gd fmla="val 50000" name="adj2"/>
              <a:gd fmla="val 25000" name="adj3"/>
            </a:avLst>
          </a:prstGeom>
          <a:solidFill>
            <a:srgbClr val="009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ph type="title"/>
          </p:nvPr>
        </p:nvSpPr>
        <p:spPr>
          <a:xfrm>
            <a:off x="2567686" y="256022"/>
            <a:ext cx="84030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fr-CA" sz="5000"/>
              <a:t>Plastic then transforms</a:t>
            </a:r>
            <a:r>
              <a:rPr lang="fr-CA" sz="5000"/>
              <a:t>…</a:t>
            </a:r>
            <a:endParaRPr/>
          </a:p>
        </p:txBody>
      </p:sp>
      <p:sp>
        <p:nvSpPr>
          <p:cNvPr id="132" name="Google Shape;132;p6"/>
          <p:cNvSpPr/>
          <p:nvPr/>
        </p:nvSpPr>
        <p:spPr>
          <a:xfrm flipH="1">
            <a:off x="414900" y="3761913"/>
            <a:ext cx="2686406" cy="1064088"/>
          </a:xfrm>
          <a:prstGeom prst="curvedUpArrow">
            <a:avLst>
              <a:gd fmla="val 25000" name="adj1"/>
              <a:gd fmla="val 50000" name="adj2"/>
              <a:gd fmla="val 25000" name="adj3"/>
            </a:avLst>
          </a:prstGeom>
          <a:solidFill>
            <a:srgbClr val="009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33" name="Google Shape;133;p6"/>
          <p:cNvSpPr/>
          <p:nvPr/>
        </p:nvSpPr>
        <p:spPr>
          <a:xfrm flipH="1" rot="10800000">
            <a:off x="445406" y="2402086"/>
            <a:ext cx="2686406" cy="1064087"/>
          </a:xfrm>
          <a:prstGeom prst="curvedUpArrow">
            <a:avLst>
              <a:gd fmla="val 25000" name="adj1"/>
              <a:gd fmla="val 50000" name="adj2"/>
              <a:gd fmla="val 25000" name="adj3"/>
            </a:avLst>
          </a:prstGeom>
          <a:solidFill>
            <a:srgbClr val="0097C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A blue and white object with a black background&#10;&#10;Description automatically generated" id="134" name="Google Shape;134;p6"/>
          <p:cNvPicPr preferRelativeResize="0"/>
          <p:nvPr/>
        </p:nvPicPr>
        <p:blipFill rotWithShape="1">
          <a:blip r:embed="rId3">
            <a:alphaModFix/>
          </a:blip>
          <a:srcRect b="0" l="0" r="0" t="0"/>
          <a:stretch/>
        </p:blipFill>
        <p:spPr>
          <a:xfrm rot="3500766">
            <a:off x="1438819" y="2894106"/>
            <a:ext cx="699580" cy="1399159"/>
          </a:xfrm>
          <a:prstGeom prst="rect">
            <a:avLst/>
          </a:prstGeom>
          <a:noFill/>
          <a:ln>
            <a:noFill/>
          </a:ln>
        </p:spPr>
      </p:pic>
      <p:pic>
        <p:nvPicPr>
          <p:cNvPr id="135" name="Google Shape;135;p6"/>
          <p:cNvPicPr preferRelativeResize="0"/>
          <p:nvPr/>
        </p:nvPicPr>
        <p:blipFill rotWithShape="1">
          <a:blip r:embed="rId4">
            <a:alphaModFix/>
          </a:blip>
          <a:srcRect b="32096" l="0" r="49548" t="0"/>
          <a:stretch/>
        </p:blipFill>
        <p:spPr>
          <a:xfrm>
            <a:off x="6005829" y="1690688"/>
            <a:ext cx="6057900" cy="4411857"/>
          </a:xfrm>
          <a:prstGeom prst="roundRect">
            <a:avLst>
              <a:gd fmla="val 7924" name="adj"/>
            </a:avLst>
          </a:prstGeom>
          <a:noFill/>
          <a:ln>
            <a:noFill/>
          </a:ln>
        </p:spPr>
      </p:pic>
      <p:sp>
        <p:nvSpPr>
          <p:cNvPr id="136" name="Google Shape;136;p6"/>
          <p:cNvSpPr/>
          <p:nvPr/>
        </p:nvSpPr>
        <p:spPr>
          <a:xfrm>
            <a:off x="3195111" y="3357563"/>
            <a:ext cx="2686406" cy="554037"/>
          </a:xfrm>
          <a:prstGeom prst="rightArrow">
            <a:avLst>
              <a:gd fmla="val 50000" name="adj1"/>
              <a:gd fmla="val 50000" name="adj2"/>
            </a:avLst>
          </a:prstGeom>
          <a:solidFill>
            <a:srgbClr val="8296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6"/>
          <p:cNvSpPr txBox="1"/>
          <p:nvPr/>
        </p:nvSpPr>
        <p:spPr>
          <a:xfrm>
            <a:off x="6134104" y="6211519"/>
            <a:ext cx="60579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fr-CA" sz="1600" u="none" cap="none" strike="noStrike">
                <a:solidFill>
                  <a:srgbClr val="000000"/>
                </a:solidFill>
                <a:latin typeface="Tahoma"/>
                <a:ea typeface="Tahoma"/>
                <a:cs typeface="Tahoma"/>
                <a:sym typeface="Tahoma"/>
              </a:rPr>
              <a:t>(2): </a:t>
            </a:r>
            <a:r>
              <a:rPr lang="fr-CA" sz="1600">
                <a:latin typeface="Tahoma"/>
                <a:ea typeface="Tahoma"/>
                <a:cs typeface="Tahoma"/>
                <a:sym typeface="Tahoma"/>
              </a:rPr>
              <a:t>Examples of microplastic fibers found on the seabed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541488" y="970000"/>
            <a:ext cx="5554500" cy="1251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fr-CA" sz="5000"/>
              <a:t>Plastic and the food chain</a:t>
            </a:r>
            <a:endParaRPr/>
          </a:p>
        </p:txBody>
      </p:sp>
      <p:sp>
        <p:nvSpPr>
          <p:cNvPr id="144" name="Google Shape;144;p25"/>
          <p:cNvSpPr txBox="1"/>
          <p:nvPr>
            <p:ph idx="1" type="body"/>
          </p:nvPr>
        </p:nvSpPr>
        <p:spPr>
          <a:xfrm>
            <a:off x="541491" y="2521482"/>
            <a:ext cx="5221200" cy="42444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a:p>
            <a:pPr indent="0" lvl="0" marL="114300" rtl="0" algn="l">
              <a:lnSpc>
                <a:spcPct val="90000"/>
              </a:lnSpc>
              <a:spcBef>
                <a:spcPts val="1000"/>
              </a:spcBef>
              <a:spcAft>
                <a:spcPts val="0"/>
              </a:spcAft>
              <a:buSzPts val="1800"/>
              <a:buNone/>
            </a:pPr>
            <a:r>
              <a:rPr lang="fr-CA" sz="4000"/>
              <a:t>Microplastics accumulate in animal tissues</a:t>
            </a:r>
            <a:endParaRPr/>
          </a:p>
        </p:txBody>
      </p:sp>
      <p:pic>
        <p:nvPicPr>
          <p:cNvPr id="145" name="Google Shape;145;p25"/>
          <p:cNvPicPr preferRelativeResize="0"/>
          <p:nvPr/>
        </p:nvPicPr>
        <p:blipFill rotWithShape="1">
          <a:blip r:embed="rId3">
            <a:alphaModFix/>
          </a:blip>
          <a:srcRect b="0" l="0" r="0" t="0"/>
          <a:stretch/>
        </p:blipFill>
        <p:spPr>
          <a:xfrm>
            <a:off x="6894175" y="2"/>
            <a:ext cx="5297824"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p:nvPr/>
        </p:nvSpPr>
        <p:spPr>
          <a:xfrm>
            <a:off x="0" y="0"/>
            <a:ext cx="12188952" cy="6858000"/>
          </a:xfrm>
          <a:prstGeom prst="rect">
            <a:avLst/>
          </a:prstGeom>
          <a:blipFill rotWithShape="1">
            <a:blip r:embed="rId3">
              <a:alphaModFix/>
            </a:blip>
            <a:stretch>
              <a:fillRect b="-64984" l="0" r="0" t="-64984"/>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152" name="Google Shape;152;p8"/>
          <p:cNvSpPr txBox="1"/>
          <p:nvPr>
            <p:ph type="title"/>
          </p:nvPr>
        </p:nvSpPr>
        <p:spPr>
          <a:xfrm>
            <a:off x="202150" y="400050"/>
            <a:ext cx="11714700" cy="1270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000"/>
              <a:buFont typeface="Tahoma"/>
              <a:buNone/>
            </a:pPr>
            <a:r>
              <a:rPr lang="fr-CA" sz="5000"/>
              <a:t>The cleaning experts</a:t>
            </a:r>
            <a:r>
              <a:rPr lang="fr-CA" sz="5000"/>
              <a:t>!</a:t>
            </a:r>
            <a:endParaRPr sz="5000"/>
          </a:p>
        </p:txBody>
      </p:sp>
      <p:pic>
        <p:nvPicPr>
          <p:cNvPr descr="A group of people standing in dirt&#10;&#10;Description automatically generated" id="153" name="Google Shape;153;p8">
            <a:hlinkClick r:id="rId4"/>
          </p:cNvPr>
          <p:cNvPicPr preferRelativeResize="0"/>
          <p:nvPr/>
        </p:nvPicPr>
        <p:blipFill rotWithShape="1">
          <a:blip r:embed="rId5">
            <a:alphaModFix/>
          </a:blip>
          <a:srcRect b="1" l="14357" r="21377" t="0"/>
          <a:stretch/>
        </p:blipFill>
        <p:spPr>
          <a:xfrm>
            <a:off x="510365" y="2604527"/>
            <a:ext cx="3524888" cy="3647338"/>
          </a:xfrm>
          <a:custGeom>
            <a:rect b="b" l="l" r="r" t="t"/>
            <a:pathLst>
              <a:path extrusionOk="0" h="3647338" w="3524888">
                <a:moveTo>
                  <a:pt x="887181"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ln>
            <a:noFill/>
          </a:ln>
        </p:spPr>
      </p:pic>
      <p:pic>
        <p:nvPicPr>
          <p:cNvPr descr="A bucket and a bottle in a muddy field&#10;&#10;Description automatically generated" id="154" name="Google Shape;154;p8">
            <a:hlinkClick r:id="rId6"/>
          </p:cNvPr>
          <p:cNvPicPr preferRelativeResize="0"/>
          <p:nvPr/>
        </p:nvPicPr>
        <p:blipFill rotWithShape="1">
          <a:blip r:embed="rId7">
            <a:alphaModFix/>
          </a:blip>
          <a:srcRect b="2" l="6890" r="20625" t="0"/>
          <a:stretch/>
        </p:blipFill>
        <p:spPr>
          <a:xfrm>
            <a:off x="4333556" y="2604527"/>
            <a:ext cx="3524888" cy="3647338"/>
          </a:xfrm>
          <a:custGeom>
            <a:rect b="b" l="l" r="r" t="t"/>
            <a:pathLst>
              <a:path extrusionOk="0" h="3647338" w="352488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a:noFill/>
          <a:ln>
            <a:noFill/>
          </a:ln>
        </p:spPr>
      </p:pic>
      <p:pic>
        <p:nvPicPr>
          <p:cNvPr descr="A boat in the water&#10;&#10;Description automatically generated" id="155" name="Google Shape;155;p8">
            <a:hlinkClick r:id="rId8"/>
          </p:cNvPr>
          <p:cNvPicPr preferRelativeResize="0"/>
          <p:nvPr/>
        </p:nvPicPr>
        <p:blipFill rotWithShape="1">
          <a:blip r:embed="rId9">
            <a:alphaModFix/>
          </a:blip>
          <a:srcRect b="1" l="17041" r="18646" t="0"/>
          <a:stretch/>
        </p:blipFill>
        <p:spPr>
          <a:xfrm>
            <a:off x="8156747" y="2604528"/>
            <a:ext cx="3524888" cy="3647338"/>
          </a:xfrm>
          <a:custGeom>
            <a:rect b="b" l="l" r="r" t="t"/>
            <a:pathLst>
              <a:path extrusionOk="0" h="3647338" w="3524888">
                <a:moveTo>
                  <a:pt x="887180" y="60"/>
                </a:moveTo>
                <a:cubicBezTo>
                  <a:pt x="945946" y="-442"/>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7"/>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a:noFill/>
          <a:ln>
            <a:noFill/>
          </a:ln>
        </p:spPr>
      </p:pic>
      <p:sp>
        <p:nvSpPr>
          <p:cNvPr id="156" name="Google Shape;156;p8"/>
          <p:cNvSpPr txBox="1"/>
          <p:nvPr/>
        </p:nvSpPr>
        <p:spPr>
          <a:xfrm>
            <a:off x="838200" y="6409632"/>
            <a:ext cx="2466218" cy="290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Tahoma"/>
              <a:buNone/>
            </a:pPr>
            <a:r>
              <a:rPr b="1" i="0" lang="fr-CA" sz="1800" u="none" cap="none" strike="noStrike">
                <a:solidFill>
                  <a:schemeClr val="dk1"/>
                </a:solidFill>
                <a:latin typeface="Tahoma"/>
                <a:ea typeface="Tahoma"/>
                <a:cs typeface="Tahoma"/>
                <a:sym typeface="Tahoma"/>
              </a:rPr>
              <a:t>Projet Hoola One</a:t>
            </a:r>
            <a:endParaRPr b="0" i="0" sz="1400" u="none" cap="none" strike="noStrike">
              <a:solidFill>
                <a:srgbClr val="000000"/>
              </a:solidFill>
              <a:latin typeface="Arial"/>
              <a:ea typeface="Arial"/>
              <a:cs typeface="Arial"/>
              <a:sym typeface="Arial"/>
            </a:endParaRPr>
          </a:p>
        </p:txBody>
      </p:sp>
      <p:sp>
        <p:nvSpPr>
          <p:cNvPr id="157" name="Google Shape;157;p8"/>
          <p:cNvSpPr txBox="1"/>
          <p:nvPr/>
        </p:nvSpPr>
        <p:spPr>
          <a:xfrm>
            <a:off x="4977191" y="6513855"/>
            <a:ext cx="2466218" cy="290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Tahoma"/>
              <a:buNone/>
            </a:pPr>
            <a:r>
              <a:rPr b="1" i="0" lang="fr-CA" sz="1800" u="none" cap="none" strike="noStrike">
                <a:solidFill>
                  <a:schemeClr val="dk1"/>
                </a:solidFill>
                <a:latin typeface="Tahoma"/>
                <a:ea typeface="Tahoma"/>
                <a:cs typeface="Tahoma"/>
                <a:sym typeface="Tahoma"/>
              </a:rPr>
              <a:t>Mission 1000 tonnes</a:t>
            </a:r>
            <a:endParaRPr b="1" i="0" sz="1800" u="none" cap="none" strike="noStrike">
              <a:solidFill>
                <a:schemeClr val="dk1"/>
              </a:solidFill>
              <a:latin typeface="Tahoma"/>
              <a:ea typeface="Tahoma"/>
              <a:cs typeface="Tahoma"/>
              <a:sym typeface="Tahoma"/>
            </a:endParaRPr>
          </a:p>
        </p:txBody>
      </p:sp>
      <p:sp>
        <p:nvSpPr>
          <p:cNvPr id="158" name="Google Shape;158;p8"/>
          <p:cNvSpPr txBox="1"/>
          <p:nvPr/>
        </p:nvSpPr>
        <p:spPr>
          <a:xfrm>
            <a:off x="8583071" y="6457949"/>
            <a:ext cx="2466218" cy="290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800"/>
              <a:buFont typeface="Tahoma"/>
              <a:buNone/>
            </a:pPr>
            <a:r>
              <a:rPr b="1" i="0" lang="fr-CA" sz="1800" u="none" cap="none" strike="noStrike">
                <a:solidFill>
                  <a:schemeClr val="dk1"/>
                </a:solidFill>
                <a:latin typeface="Tahoma"/>
                <a:ea typeface="Tahoma"/>
                <a:cs typeface="Tahoma"/>
                <a:sym typeface="Tahoma"/>
              </a:rPr>
              <a:t>The ocean cleanup</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52"/>
                                        </p:tgtEl>
                                        <p:attrNameLst>
                                          <p:attrName>style.visibility</p:attrName>
                                        </p:attrNameLst>
                                      </p:cBhvr>
                                      <p:to>
                                        <p:strVal val="visible"/>
                                      </p:to>
                                    </p:set>
                                    <p:animEffect filter="fade" transition="in">
                                      <p:cBhvr>
                                        <p:cTn dur="400"/>
                                        <p:tgtEl>
                                          <p:spTgt spid="152"/>
                                        </p:tgtEl>
                                      </p:cBhvr>
                                    </p:animEffect>
                                  </p:childTnLst>
                                </p:cTn>
                              </p:par>
                              <p:par>
                                <p:cTn fill="hold" nodeType="withEffect" presetClass="entr" presetID="10" presetSubtype="0">
                                  <p:stCondLst>
                                    <p:cond delay="1000"/>
                                  </p:stCondLst>
                                  <p:childTnLst>
                                    <p:set>
                                      <p:cBhvr>
                                        <p:cTn dur="1" fill="hold">
                                          <p:stCondLst>
                                            <p:cond delay="0"/>
                                          </p:stCondLst>
                                        </p:cTn>
                                        <p:tgtEl>
                                          <p:spTgt spid="156"/>
                                        </p:tgtEl>
                                        <p:attrNameLst>
                                          <p:attrName>style.visibility</p:attrName>
                                        </p:attrNameLst>
                                      </p:cBhvr>
                                      <p:to>
                                        <p:strVal val="visible"/>
                                      </p:to>
                                    </p:set>
                                    <p:animEffect filter="fade" transition="in">
                                      <p:cBhvr>
                                        <p:cTn dur="400"/>
                                        <p:tgtEl>
                                          <p:spTgt spid="156"/>
                                        </p:tgtEl>
                                      </p:cBhvr>
                                    </p:animEffect>
                                  </p:childTnLst>
                                </p:cTn>
                              </p:par>
                              <p:par>
                                <p:cTn fill="hold" nodeType="withEffect" presetClass="entr" presetID="10" presetSubtype="0">
                                  <p:stCondLst>
                                    <p:cond delay="1000"/>
                                  </p:stCondLst>
                                  <p:childTnLst>
                                    <p:set>
                                      <p:cBhvr>
                                        <p:cTn dur="1" fill="hold">
                                          <p:stCondLst>
                                            <p:cond delay="0"/>
                                          </p:stCondLst>
                                        </p:cTn>
                                        <p:tgtEl>
                                          <p:spTgt spid="157"/>
                                        </p:tgtEl>
                                        <p:attrNameLst>
                                          <p:attrName>style.visibility</p:attrName>
                                        </p:attrNameLst>
                                      </p:cBhvr>
                                      <p:to>
                                        <p:strVal val="visible"/>
                                      </p:to>
                                    </p:set>
                                    <p:animEffect filter="fade" transition="in">
                                      <p:cBhvr>
                                        <p:cTn dur="400"/>
                                        <p:tgtEl>
                                          <p:spTgt spid="157"/>
                                        </p:tgtEl>
                                      </p:cBhvr>
                                    </p:animEffect>
                                  </p:childTnLst>
                                </p:cTn>
                              </p:par>
                              <p:par>
                                <p:cTn fill="hold" nodeType="withEffect" presetClass="entr" presetID="10" presetSubtype="0">
                                  <p:stCondLst>
                                    <p:cond delay="1000"/>
                                  </p:stCondLst>
                                  <p:childTnLst>
                                    <p:set>
                                      <p:cBhvr>
                                        <p:cTn dur="1" fill="hold">
                                          <p:stCondLst>
                                            <p:cond delay="0"/>
                                          </p:stCondLst>
                                        </p:cTn>
                                        <p:tgtEl>
                                          <p:spTgt spid="158"/>
                                        </p:tgtEl>
                                        <p:attrNameLst>
                                          <p:attrName>style.visibility</p:attrName>
                                        </p:attrNameLst>
                                      </p:cBhvr>
                                      <p:to>
                                        <p:strVal val="visible"/>
                                      </p:to>
                                    </p:set>
                                    <p:animEffect filter="fade" transition="in">
                                      <p:cBhvr>
                                        <p:cTn dur="4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A person holding a tire in water&#10;&#10;Description automatically generated" id="164" name="Google Shape;164;p9">
            <a:hlinkClick r:id="rId3"/>
          </p:cNvPr>
          <p:cNvPicPr preferRelativeResize="0"/>
          <p:nvPr/>
        </p:nvPicPr>
        <p:blipFill rotWithShape="1">
          <a:blip r:embed="rId4">
            <a:alphaModFix/>
          </a:blip>
          <a:srcRect b="0" l="0" r="0" t="0"/>
          <a:stretch/>
        </p:blipFill>
        <p:spPr>
          <a:xfrm>
            <a:off x="2667000" y="0"/>
            <a:ext cx="6858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p:nvPr/>
        </p:nvSpPr>
        <p:spPr>
          <a:xfrm>
            <a:off x="0" y="0"/>
            <a:ext cx="12192000" cy="6858000"/>
          </a:xfrm>
          <a:prstGeom prst="rect">
            <a:avLst/>
          </a:prstGeom>
          <a:blipFill rotWithShape="1">
            <a:blip r:embed="rId3">
              <a:alphaModFix/>
            </a:blip>
            <a:stretch>
              <a:fillRect b="-64984" l="0" r="0" t="-64984"/>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ahoma"/>
              <a:ea typeface="Tahoma"/>
              <a:cs typeface="Tahoma"/>
              <a:sym typeface="Tahoma"/>
            </a:endParaRPr>
          </a:p>
        </p:txBody>
      </p:sp>
      <p:sp>
        <p:nvSpPr>
          <p:cNvPr id="171" name="Google Shape;171;p10"/>
          <p:cNvSpPr txBox="1"/>
          <p:nvPr>
            <p:ph type="title"/>
          </p:nvPr>
        </p:nvSpPr>
        <p:spPr>
          <a:xfrm>
            <a:off x="481029" y="625683"/>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800"/>
              <a:buFont typeface="Tahoma"/>
              <a:buNone/>
            </a:pPr>
            <a:r>
              <a:rPr lang="fr-CA" sz="4800"/>
              <a:t>What can we do</a:t>
            </a:r>
            <a:r>
              <a:rPr lang="fr-CA" sz="4800">
                <a:solidFill>
                  <a:schemeClr val="dk1"/>
                </a:solidFill>
                <a:latin typeface="Tahoma"/>
                <a:ea typeface="Tahoma"/>
                <a:cs typeface="Tahoma"/>
                <a:sym typeface="Tahoma"/>
              </a:rPr>
              <a:t>? </a:t>
            </a:r>
            <a:endParaRPr/>
          </a:p>
        </p:txBody>
      </p:sp>
      <p:sp>
        <p:nvSpPr>
          <p:cNvPr id="172" name="Google Shape;172;p10"/>
          <p:cNvSpPr txBox="1"/>
          <p:nvPr>
            <p:ph idx="1" type="body"/>
          </p:nvPr>
        </p:nvSpPr>
        <p:spPr>
          <a:xfrm>
            <a:off x="481028" y="4546917"/>
            <a:ext cx="4736100" cy="12081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fr-CA" sz="3200"/>
              <a:t>Play in our trash</a:t>
            </a:r>
            <a:r>
              <a:rPr lang="fr-CA" sz="3200">
                <a:solidFill>
                  <a:schemeClr val="dk1"/>
                </a:solidFill>
                <a:latin typeface="Tahoma"/>
                <a:ea typeface="Tahoma"/>
                <a:cs typeface="Tahoma"/>
                <a:sym typeface="Tahoma"/>
              </a:rPr>
              <a:t>!</a:t>
            </a:r>
            <a:endParaRPr/>
          </a:p>
        </p:txBody>
      </p:sp>
      <p:sp>
        <p:nvSpPr>
          <p:cNvPr id="173" name="Google Shape;173;p10"/>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ahoma"/>
              <a:buNone/>
            </a:pPr>
            <a:r>
              <a:t/>
            </a:r>
            <a:endParaRPr b="0" i="0" sz="1800" u="none" cap="none" strike="noStrike">
              <a:solidFill>
                <a:srgbClr val="FFFFFF"/>
              </a:solidFill>
              <a:latin typeface="Calibri"/>
              <a:ea typeface="Calibri"/>
              <a:cs typeface="Calibri"/>
              <a:sym typeface="Calibri"/>
            </a:endParaRPr>
          </a:p>
        </p:txBody>
      </p:sp>
      <p:sp>
        <p:nvSpPr>
          <p:cNvPr id="174" name="Google Shape;174;p10"/>
          <p:cNvSpPr/>
          <p:nvPr/>
        </p:nvSpPr>
        <p:spPr>
          <a:xfrm>
            <a:off x="481029" y="4546920"/>
            <a:ext cx="402336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descr="A green arrows with words and symbols&#10;&#10;Description automatically generated with medium confidence" id="175" name="Google Shape;175;p10">
            <a:hlinkClick r:id="rId4"/>
          </p:cNvPr>
          <p:cNvPicPr preferRelativeResize="0"/>
          <p:nvPr/>
        </p:nvPicPr>
        <p:blipFill rotWithShape="1">
          <a:blip r:embed="rId5">
            <a:alphaModFix/>
          </a:blip>
          <a:srcRect b="0" l="0" r="0" t="0"/>
          <a:stretch/>
        </p:blipFill>
        <p:spPr>
          <a:xfrm>
            <a:off x="4985418" y="0"/>
            <a:ext cx="7287261" cy="6858000"/>
          </a:xfrm>
          <a:prstGeom prst="roundRect">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2023-07-26T00:31:01Z</dcterms:created>
  <dc:creator>ivar alberto</dc:creator>
</cp:coreProperties>
</file>